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3.xml" ContentType="application/vnd.ms-office.chartstyle+xml"/>
  <Override PartName="/ppt/theme/themeOverride2.xml" ContentType="application/vnd.openxmlformats-officedocument.themeOverride+xml"/>
  <Override PartName="/ppt/charts/colors3.xml" ContentType="application/vnd.ms-office.chartcolorstyle+xml"/>
  <Override PartName="/ppt/charts/colors2.xml" ContentType="application/vnd.ms-office.chartcolorstyle+xml"/>
  <Override PartName="/ppt/charts/style2.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9"/>
  </p:notesMasterIdLst>
  <p:sldIdLst>
    <p:sldId id="256" r:id="rId2"/>
    <p:sldId id="275" r:id="rId3"/>
    <p:sldId id="265" r:id="rId4"/>
    <p:sldId id="276" r:id="rId5"/>
    <p:sldId id="272" r:id="rId6"/>
    <p:sldId id="274" r:id="rId7"/>
    <p:sldId id="259" r:id="rId8"/>
  </p:sldIdLst>
  <p:sldSz cx="18288000" cy="10287000"/>
  <p:notesSz cx="6858000" cy="9144000"/>
  <p:embeddedFontLst>
    <p:embeddedFont>
      <p:font typeface="Josefin Sans"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FF"/>
    <a:srgbClr val="FF66FF"/>
    <a:srgbClr val="0000FF"/>
    <a:srgbClr val="CC00CC"/>
    <a:srgbClr val="EDEDE8"/>
    <a:srgbClr val="033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81062-2B34-4A16-900B-8B8402C80D3A}" v="14" dt="2025-09-06T15:18:16.758"/>
  </p1510:revLst>
</p1510:revInfo>
</file>

<file path=ppt/tableStyles.xml><?xml version="1.0" encoding="utf-8"?>
<a:tblStyleLst xmlns:a="http://schemas.openxmlformats.org/drawingml/2006/main" def="{0192C41D-73D9-4B6D-A665-FD152578D4B2}">
  <a:tblStyle styleId="{0192C41D-73D9-4B6D-A665-FD152578D4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60"/>
  </p:normalViewPr>
  <p:slideViewPr>
    <p:cSldViewPr snapToGrid="0">
      <p:cViewPr varScale="1">
        <p:scale>
          <a:sx n="70" d="100"/>
          <a:sy n="70" d="100"/>
        </p:scale>
        <p:origin x="6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americanstaffingassn-my.sharepoint.com/personal/nyosif_americanstaffing_net/Documents/Forecast_Slides_090620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GDP!$C$1</c:f>
              <c:strCache>
                <c:ptCount val="1"/>
                <c:pt idx="0">
                  <c:v>Real GDP</c:v>
                </c:pt>
              </c:strCache>
            </c:strRef>
          </c:tx>
          <c:spPr>
            <a:solidFill>
              <a:srgbClr val="00FFFF"/>
            </a:solidFill>
            <a:ln>
              <a:solidFill>
                <a:srgbClr val="0000FF"/>
              </a:solidFill>
            </a:ln>
            <a:effectLst/>
          </c:spPr>
          <c:invertIfNegative val="0"/>
          <c:cat>
            <c:strRef>
              <c:f>GDP!$B$2:$B$21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GDP!$C$2:$C$21</c:f>
              <c:numCache>
                <c:formatCode>0.0%</c:formatCode>
                <c:ptCount val="20"/>
                <c:pt idx="0">
                  <c:v>5.4829900000000001E-2</c:v>
                </c:pt>
                <c:pt idx="1">
                  <c:v>6.2313900000000005E-2</c:v>
                </c:pt>
                <c:pt idx="2">
                  <c:v>3.3969300000000001E-2</c:v>
                </c:pt>
                <c:pt idx="3">
                  <c:v>7.14838E-2</c:v>
                </c:pt>
                <c:pt idx="4">
                  <c:v>-1.0311499999999999E-2</c:v>
                </c:pt>
                <c:pt idx="5">
                  <c:v>2.8062E-3</c:v>
                </c:pt>
                <c:pt idx="6">
                  <c:v>2.6838099999999997E-2</c:v>
                </c:pt>
                <c:pt idx="7">
                  <c:v>3.2976800000000001E-2</c:v>
                </c:pt>
                <c:pt idx="8">
                  <c:v>2.7586400000000001E-2</c:v>
                </c:pt>
                <c:pt idx="9">
                  <c:v>2.4205600000000001E-2</c:v>
                </c:pt>
                <c:pt idx="10">
                  <c:v>4.2632899999999994E-2</c:v>
                </c:pt>
                <c:pt idx="11">
                  <c:v>3.1423199999999998E-2</c:v>
                </c:pt>
                <c:pt idx="12">
                  <c:v>1.6159400000000001E-2</c:v>
                </c:pt>
                <c:pt idx="13">
                  <c:v>0.03</c:v>
                </c:pt>
                <c:pt idx="14">
                  <c:v>3.1E-2</c:v>
                </c:pt>
                <c:pt idx="15">
                  <c:v>2.3E-2</c:v>
                </c:pt>
                <c:pt idx="16">
                  <c:v>-3.0000000000000001E-3</c:v>
                </c:pt>
                <c:pt idx="17">
                  <c:v>0.03</c:v>
                </c:pt>
              </c:numCache>
            </c:numRef>
          </c:val>
          <c:extLst>
            <c:ext xmlns:c16="http://schemas.microsoft.com/office/drawing/2014/chart" uri="{C3380CC4-5D6E-409C-BE32-E72D297353CC}">
              <c16:uniqueId val="{00000000-AC17-414C-9794-8476B2EE8DB6}"/>
            </c:ext>
          </c:extLst>
        </c:ser>
        <c:ser>
          <c:idx val="1"/>
          <c:order val="1"/>
          <c:tx>
            <c:strRef>
              <c:f>GDP!$D$1</c:f>
              <c:strCache>
                <c:ptCount val="1"/>
                <c:pt idx="0">
                  <c:v>Real GDP Forecast</c:v>
                </c:pt>
              </c:strCache>
            </c:strRef>
          </c:tx>
          <c:spPr>
            <a:solidFill>
              <a:srgbClr val="FFCCFF"/>
            </a:solidFill>
            <a:ln>
              <a:solidFill>
                <a:srgbClr val="9933FF"/>
              </a:solidFill>
            </a:ln>
            <a:effectLst/>
          </c:spPr>
          <c:invertIfNegative val="0"/>
          <c:cat>
            <c:strRef>
              <c:f>GDP!$B$2:$B$21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GDP!$D$2:$D$21</c:f>
              <c:numCache>
                <c:formatCode>General</c:formatCode>
                <c:ptCount val="20"/>
                <c:pt idx="18" formatCode="0.0%">
                  <c:v>4.0000000000000001E-3</c:v>
                </c:pt>
                <c:pt idx="19" formatCode="0.0%">
                  <c:v>8.9999999999999993E-3</c:v>
                </c:pt>
              </c:numCache>
            </c:numRef>
          </c:val>
          <c:extLst>
            <c:ext xmlns:c16="http://schemas.microsoft.com/office/drawing/2014/chart" uri="{C3380CC4-5D6E-409C-BE32-E72D297353CC}">
              <c16:uniqueId val="{00000001-AC17-414C-9794-8476B2EE8DB6}"/>
            </c:ext>
          </c:extLst>
        </c:ser>
        <c:dLbls>
          <c:showLegendKey val="0"/>
          <c:showVal val="0"/>
          <c:showCatName val="0"/>
          <c:showSerName val="0"/>
          <c:showPercent val="0"/>
          <c:showBubbleSize val="0"/>
        </c:dLbls>
        <c:gapWidth val="50"/>
        <c:overlap val="100"/>
        <c:axId val="1376429823"/>
        <c:axId val="1376430303"/>
      </c:barChart>
      <c:catAx>
        <c:axId val="1376429823"/>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6430303"/>
        <c:crosses val="autoZero"/>
        <c:auto val="1"/>
        <c:lblAlgn val="ctr"/>
        <c:lblOffset val="100"/>
        <c:noMultiLvlLbl val="0"/>
      </c:catAx>
      <c:valAx>
        <c:axId val="1376430303"/>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Seasonally-Adjusted Annual Rate of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6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Inflation!$C$1</c:f>
              <c:strCache>
                <c:ptCount val="1"/>
                <c:pt idx="0">
                  <c:v>Core CPI</c:v>
                </c:pt>
              </c:strCache>
            </c:strRef>
          </c:tx>
          <c:spPr>
            <a:ln w="28575" cap="rnd">
              <a:solidFill>
                <a:srgbClr val="0000FF"/>
              </a:solidFill>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Inflation!$C$2:$C$21</c:f>
              <c:numCache>
                <c:formatCode>General</c:formatCode>
                <c:ptCount val="20"/>
                <c:pt idx="0">
                  <c:v>1.4389000000000001E-2</c:v>
                </c:pt>
                <c:pt idx="1">
                  <c:v>3.7194999999999999E-2</c:v>
                </c:pt>
                <c:pt idx="2">
                  <c:v>4.0578500000000003E-2</c:v>
                </c:pt>
                <c:pt idx="3">
                  <c:v>5.0210800000000007E-2</c:v>
                </c:pt>
                <c:pt idx="4">
                  <c:v>6.32992E-2</c:v>
                </c:pt>
                <c:pt idx="5">
                  <c:v>6.02544E-2</c:v>
                </c:pt>
                <c:pt idx="6">
                  <c:v>6.2811500000000006E-2</c:v>
                </c:pt>
                <c:pt idx="7">
                  <c:v>5.9782200000000001E-2</c:v>
                </c:pt>
                <c:pt idx="8">
                  <c:v>5.5322099999999999E-2</c:v>
                </c:pt>
                <c:pt idx="9">
                  <c:v>5.2330800000000004E-2</c:v>
                </c:pt>
                <c:pt idx="10">
                  <c:v>4.4203400000000004E-2</c:v>
                </c:pt>
                <c:pt idx="11">
                  <c:v>3.9821700000000002E-2</c:v>
                </c:pt>
                <c:pt idx="12">
                  <c:v>3.7999999999999999E-2</c:v>
                </c:pt>
                <c:pt idx="13">
                  <c:v>3.4000000000000002E-2</c:v>
                </c:pt>
                <c:pt idx="14">
                  <c:v>3.3000000000000002E-2</c:v>
                </c:pt>
                <c:pt idx="15">
                  <c:v>3.3000000000000002E-2</c:v>
                </c:pt>
                <c:pt idx="16">
                  <c:v>3.1E-2</c:v>
                </c:pt>
                <c:pt idx="17">
                  <c:v>2.8000000000000001E-2</c:v>
                </c:pt>
              </c:numCache>
            </c:numRef>
          </c:val>
          <c:smooth val="0"/>
          <c:extLst>
            <c:ext xmlns:c16="http://schemas.microsoft.com/office/drawing/2014/chart" uri="{C3380CC4-5D6E-409C-BE32-E72D297353CC}">
              <c16:uniqueId val="{00000000-AEB6-4F2A-8495-DB666C3B7DD1}"/>
            </c:ext>
          </c:extLst>
        </c:ser>
        <c:ser>
          <c:idx val="1"/>
          <c:order val="1"/>
          <c:tx>
            <c:strRef>
              <c:f>Inflation!$D$1</c:f>
              <c:strCache>
                <c:ptCount val="1"/>
                <c:pt idx="0">
                  <c:v>Core PCE</c:v>
                </c:pt>
              </c:strCache>
            </c:strRef>
          </c:tx>
          <c:spPr>
            <a:ln w="28575" cap="rnd">
              <a:solidFill>
                <a:srgbClr val="9933FF"/>
              </a:solidFill>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Inflation!$D$2:$D$21</c:f>
              <c:numCache>
                <c:formatCode>General</c:formatCode>
                <c:ptCount val="20"/>
                <c:pt idx="0">
                  <c:v>1.8647499999999997E-2</c:v>
                </c:pt>
                <c:pt idx="1">
                  <c:v>3.5413500000000001E-2</c:v>
                </c:pt>
                <c:pt idx="2">
                  <c:v>4.0011999999999999E-2</c:v>
                </c:pt>
                <c:pt idx="3">
                  <c:v>4.8846499999999994E-2</c:v>
                </c:pt>
                <c:pt idx="4">
                  <c:v>5.5619300000000003E-2</c:v>
                </c:pt>
                <c:pt idx="5">
                  <c:v>5.2857900000000006E-2</c:v>
                </c:pt>
                <c:pt idx="6">
                  <c:v>5.3590499999999999E-2</c:v>
                </c:pt>
                <c:pt idx="7">
                  <c:v>5.2031400000000005E-2</c:v>
                </c:pt>
                <c:pt idx="8">
                  <c:v>4.8598700000000002E-2</c:v>
                </c:pt>
                <c:pt idx="9">
                  <c:v>4.6170600000000006E-2</c:v>
                </c:pt>
                <c:pt idx="10">
                  <c:v>3.90263E-2</c:v>
                </c:pt>
                <c:pt idx="11">
                  <c:v>3.2327700000000001E-2</c:v>
                </c:pt>
                <c:pt idx="12">
                  <c:v>0.03</c:v>
                </c:pt>
                <c:pt idx="13">
                  <c:v>2.7E-2</c:v>
                </c:pt>
                <c:pt idx="14">
                  <c:v>2.7E-2</c:v>
                </c:pt>
                <c:pt idx="15">
                  <c:v>2.8000000000000001E-2</c:v>
                </c:pt>
                <c:pt idx="16">
                  <c:v>2.8000000000000001E-2</c:v>
                </c:pt>
                <c:pt idx="17">
                  <c:v>2.7E-2</c:v>
                </c:pt>
              </c:numCache>
            </c:numRef>
          </c:val>
          <c:smooth val="0"/>
          <c:extLst>
            <c:ext xmlns:c16="http://schemas.microsoft.com/office/drawing/2014/chart" uri="{C3380CC4-5D6E-409C-BE32-E72D297353CC}">
              <c16:uniqueId val="{00000001-AEB6-4F2A-8495-DB666C3B7DD1}"/>
            </c:ext>
          </c:extLst>
        </c:ser>
        <c:ser>
          <c:idx val="2"/>
          <c:order val="2"/>
          <c:tx>
            <c:strRef>
              <c:f>Inflation!$E$1</c:f>
              <c:strCache>
                <c:ptCount val="1"/>
                <c:pt idx="0">
                  <c:v>Core CPI Forecast</c:v>
                </c:pt>
              </c:strCache>
            </c:strRef>
          </c:tx>
          <c:spPr>
            <a:ln w="28575" cap="rnd">
              <a:solidFill>
                <a:srgbClr val="0000FF"/>
              </a:solidFill>
              <a:prstDash val="sysDot"/>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Inflation!$E$2:$E$21</c:f>
              <c:numCache>
                <c:formatCode>General</c:formatCode>
                <c:ptCount val="20"/>
                <c:pt idx="17">
                  <c:v>2.8000000000000001E-2</c:v>
                </c:pt>
                <c:pt idx="18">
                  <c:v>3.3000000000000002E-2</c:v>
                </c:pt>
                <c:pt idx="19">
                  <c:v>3.4000000000000002E-2</c:v>
                </c:pt>
              </c:numCache>
            </c:numRef>
          </c:val>
          <c:smooth val="0"/>
          <c:extLst>
            <c:ext xmlns:c16="http://schemas.microsoft.com/office/drawing/2014/chart" uri="{C3380CC4-5D6E-409C-BE32-E72D297353CC}">
              <c16:uniqueId val="{00000002-AEB6-4F2A-8495-DB666C3B7DD1}"/>
            </c:ext>
          </c:extLst>
        </c:ser>
        <c:ser>
          <c:idx val="3"/>
          <c:order val="3"/>
          <c:tx>
            <c:strRef>
              <c:f>Inflation!$F$1</c:f>
              <c:strCache>
                <c:ptCount val="1"/>
                <c:pt idx="0">
                  <c:v>Core PCE Forecast</c:v>
                </c:pt>
              </c:strCache>
            </c:strRef>
          </c:tx>
          <c:spPr>
            <a:ln w="28575" cap="rnd">
              <a:solidFill>
                <a:srgbClr val="9933FF"/>
              </a:solidFill>
              <a:prstDash val="sysDot"/>
              <a:round/>
            </a:ln>
            <a:effectLst/>
          </c:spPr>
          <c:marker>
            <c:symbol val="none"/>
          </c:marker>
          <c:cat>
            <c:strRef>
              <c:f>Inflation!$B$2:$B$21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Inflation!$F$2:$F$21</c:f>
              <c:numCache>
                <c:formatCode>General</c:formatCode>
                <c:ptCount val="20"/>
                <c:pt idx="17">
                  <c:v>2.7E-2</c:v>
                </c:pt>
                <c:pt idx="18">
                  <c:v>3.5000000000000003E-2</c:v>
                </c:pt>
                <c:pt idx="19">
                  <c:v>3.9E-2</c:v>
                </c:pt>
              </c:numCache>
            </c:numRef>
          </c:val>
          <c:smooth val="0"/>
          <c:extLst>
            <c:ext xmlns:c16="http://schemas.microsoft.com/office/drawing/2014/chart" uri="{C3380CC4-5D6E-409C-BE32-E72D297353CC}">
              <c16:uniqueId val="{00000003-AEB6-4F2A-8495-DB666C3B7DD1}"/>
            </c:ext>
          </c:extLst>
        </c:ser>
        <c:dLbls>
          <c:showLegendKey val="0"/>
          <c:showVal val="0"/>
          <c:showCatName val="0"/>
          <c:showSerName val="0"/>
          <c:showPercent val="0"/>
          <c:showBubbleSize val="0"/>
        </c:dLbls>
        <c:smooth val="0"/>
        <c:axId val="1344235600"/>
        <c:axId val="1791917120"/>
      </c:lineChart>
      <c:catAx>
        <c:axId val="1344235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91917120"/>
        <c:crosses val="autoZero"/>
        <c:auto val="1"/>
        <c:lblAlgn val="ctr"/>
        <c:lblOffset val="100"/>
        <c:noMultiLvlLbl val="0"/>
      </c:catAx>
      <c:valAx>
        <c:axId val="179191712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Year-over-Year Percent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4235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Unemployment!$C$1</c:f>
              <c:strCache>
                <c:ptCount val="1"/>
                <c:pt idx="0">
                  <c:v>Nonfarm Employment</c:v>
                </c:pt>
              </c:strCache>
            </c:strRef>
          </c:tx>
          <c:spPr>
            <a:solidFill>
              <a:srgbClr val="00FFFF"/>
            </a:solidFill>
            <a:ln>
              <a:solidFill>
                <a:srgbClr val="0000FF"/>
              </a:solidFill>
            </a:ln>
            <a:effectLst/>
          </c:spPr>
          <c:invertIfNegative val="0"/>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Unemployment!$C$2:$C$21</c:f>
              <c:numCache>
                <c:formatCode>0.0%</c:formatCode>
                <c:ptCount val="20"/>
                <c:pt idx="0">
                  <c:v>-5.4121300000000004E-2</c:v>
                </c:pt>
                <c:pt idx="1">
                  <c:v>8.5597100000000009E-2</c:v>
                </c:pt>
                <c:pt idx="2">
                  <c:v>4.71098E-2</c:v>
                </c:pt>
                <c:pt idx="3">
                  <c:v>4.6327199999999999E-2</c:v>
                </c:pt>
                <c:pt idx="4">
                  <c:v>5.02716E-2</c:v>
                </c:pt>
                <c:pt idx="5">
                  <c:v>4.6903199999999999E-2</c:v>
                </c:pt>
                <c:pt idx="6">
                  <c:v>4.1046600000000003E-2</c:v>
                </c:pt>
                <c:pt idx="7">
                  <c:v>3.3298599999999998E-2</c:v>
                </c:pt>
                <c:pt idx="8">
                  <c:v>2.8326500000000001E-2</c:v>
                </c:pt>
                <c:pt idx="9">
                  <c:v>2.4075700000000002E-2</c:v>
                </c:pt>
                <c:pt idx="10">
                  <c:v>1.8877999999999999E-2</c:v>
                </c:pt>
                <c:pt idx="11">
                  <c:v>1.65463E-2</c:v>
                </c:pt>
                <c:pt idx="12">
                  <c:v>1.46225E-2</c:v>
                </c:pt>
                <c:pt idx="13">
                  <c:v>1.3935299999999999E-2</c:v>
                </c:pt>
                <c:pt idx="14">
                  <c:v>1.25115E-2</c:v>
                </c:pt>
                <c:pt idx="15">
                  <c:v>1.2354499999999999E-2</c:v>
                </c:pt>
                <c:pt idx="16">
                  <c:v>1.1966000000000001E-2</c:v>
                </c:pt>
                <c:pt idx="17">
                  <c:v>1.05053E-2</c:v>
                </c:pt>
                <c:pt idx="18">
                  <c:v>0</c:v>
                </c:pt>
                <c:pt idx="19">
                  <c:v>0</c:v>
                </c:pt>
              </c:numCache>
            </c:numRef>
          </c:val>
          <c:extLst>
            <c:ext xmlns:c16="http://schemas.microsoft.com/office/drawing/2014/chart" uri="{C3380CC4-5D6E-409C-BE32-E72D297353CC}">
              <c16:uniqueId val="{00000000-B7EE-4380-8091-4A19456C7AEB}"/>
            </c:ext>
          </c:extLst>
        </c:ser>
        <c:ser>
          <c:idx val="2"/>
          <c:order val="2"/>
          <c:tx>
            <c:strRef>
              <c:f>Unemployment!$E$1</c:f>
              <c:strCache>
                <c:ptCount val="1"/>
                <c:pt idx="0">
                  <c:v>Nonfarm Employment Forecast</c:v>
                </c:pt>
              </c:strCache>
            </c:strRef>
          </c:tx>
          <c:spPr>
            <a:solidFill>
              <a:srgbClr val="FFCCFF"/>
            </a:solidFill>
            <a:ln>
              <a:solidFill>
                <a:srgbClr val="9933FF"/>
              </a:solidFill>
              <a:prstDash val="solid"/>
            </a:ln>
            <a:effectLst/>
          </c:spPr>
          <c:invertIfNegative val="0"/>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Unemployment!$E$2:$E$21</c:f>
              <c:numCache>
                <c:formatCode>General</c:formatCode>
                <c:ptCount val="20"/>
                <c:pt idx="18">
                  <c:v>5.0000000000000001E-3</c:v>
                </c:pt>
                <c:pt idx="19">
                  <c:v>5.0000000000000001E-3</c:v>
                </c:pt>
              </c:numCache>
            </c:numRef>
          </c:val>
          <c:extLst>
            <c:ext xmlns:c16="http://schemas.microsoft.com/office/drawing/2014/chart" uri="{C3380CC4-5D6E-409C-BE32-E72D297353CC}">
              <c16:uniqueId val="{00000001-B7EE-4380-8091-4A19456C7AEB}"/>
            </c:ext>
          </c:extLst>
        </c:ser>
        <c:dLbls>
          <c:showLegendKey val="0"/>
          <c:showVal val="0"/>
          <c:showCatName val="0"/>
          <c:showSerName val="0"/>
          <c:showPercent val="0"/>
          <c:showBubbleSize val="0"/>
        </c:dLbls>
        <c:gapWidth val="50"/>
        <c:overlap val="100"/>
        <c:axId val="1346124608"/>
        <c:axId val="1346121728"/>
      </c:barChart>
      <c:lineChart>
        <c:grouping val="standard"/>
        <c:varyColors val="0"/>
        <c:ser>
          <c:idx val="1"/>
          <c:order val="1"/>
          <c:tx>
            <c:strRef>
              <c:f>Unemployment!$D$1</c:f>
              <c:strCache>
                <c:ptCount val="1"/>
                <c:pt idx="0">
                  <c:v>Unemployment Rate</c:v>
                </c:pt>
              </c:strCache>
            </c:strRef>
          </c:tx>
          <c:spPr>
            <a:ln w="28575" cap="rnd">
              <a:solidFill>
                <a:srgbClr val="0000FF"/>
              </a:solidFill>
              <a:round/>
            </a:ln>
            <a:effectLst/>
          </c:spPr>
          <c:marker>
            <c:symbol val="none"/>
          </c:marker>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Unemployment!$D$2:$D$21</c:f>
              <c:numCache>
                <c:formatCode>0.0%</c:formatCode>
                <c:ptCount val="20"/>
                <c:pt idx="0">
                  <c:v>6.2E-2</c:v>
                </c:pt>
                <c:pt idx="1">
                  <c:v>5.9000000000000004E-2</c:v>
                </c:pt>
                <c:pt idx="2">
                  <c:v>5.0999999999999997E-2</c:v>
                </c:pt>
                <c:pt idx="3">
                  <c:v>4.2000000000000003E-2</c:v>
                </c:pt>
                <c:pt idx="4">
                  <c:v>3.7999999999999999E-2</c:v>
                </c:pt>
                <c:pt idx="5">
                  <c:v>3.6000000000000004E-2</c:v>
                </c:pt>
                <c:pt idx="6">
                  <c:v>3.5000000000000003E-2</c:v>
                </c:pt>
                <c:pt idx="7">
                  <c:v>3.6000000000000004E-2</c:v>
                </c:pt>
                <c:pt idx="8">
                  <c:v>3.5000000000000003E-2</c:v>
                </c:pt>
                <c:pt idx="9">
                  <c:v>3.5000000000000003E-2</c:v>
                </c:pt>
                <c:pt idx="10">
                  <c:v>3.7000000000000005E-2</c:v>
                </c:pt>
                <c:pt idx="11">
                  <c:v>3.7999999999999999E-2</c:v>
                </c:pt>
                <c:pt idx="12">
                  <c:v>3.7999999999999999E-2</c:v>
                </c:pt>
                <c:pt idx="13">
                  <c:v>0.04</c:v>
                </c:pt>
                <c:pt idx="14">
                  <c:v>4.2000000000000003E-2</c:v>
                </c:pt>
                <c:pt idx="15">
                  <c:v>4.0999999999999995E-2</c:v>
                </c:pt>
                <c:pt idx="16">
                  <c:v>4.1000000000000002E-2</c:v>
                </c:pt>
                <c:pt idx="17">
                  <c:v>4.2000000000000003E-2</c:v>
                </c:pt>
              </c:numCache>
            </c:numRef>
          </c:val>
          <c:smooth val="0"/>
          <c:extLst>
            <c:ext xmlns:c16="http://schemas.microsoft.com/office/drawing/2014/chart" uri="{C3380CC4-5D6E-409C-BE32-E72D297353CC}">
              <c16:uniqueId val="{00000002-B7EE-4380-8091-4A19456C7AEB}"/>
            </c:ext>
          </c:extLst>
        </c:ser>
        <c:ser>
          <c:idx val="3"/>
          <c:order val="3"/>
          <c:tx>
            <c:strRef>
              <c:f>Unemployment!$F$1</c:f>
              <c:strCache>
                <c:ptCount val="1"/>
                <c:pt idx="0">
                  <c:v>Unemployment Rate Forecast</c:v>
                </c:pt>
              </c:strCache>
            </c:strRef>
          </c:tx>
          <c:spPr>
            <a:ln w="28575" cap="rnd">
              <a:solidFill>
                <a:srgbClr val="0000FF"/>
              </a:solidFill>
              <a:prstDash val="sysDot"/>
              <a:round/>
            </a:ln>
            <a:effectLst/>
          </c:spPr>
          <c:marker>
            <c:symbol val="none"/>
          </c:marker>
          <c:cat>
            <c:strRef>
              <c:f>Unemployment!$B$2:$B$21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Unemployment!$F$2:$F$21</c:f>
              <c:numCache>
                <c:formatCode>General</c:formatCode>
                <c:ptCount val="20"/>
                <c:pt idx="17">
                  <c:v>4.2000000000000003E-2</c:v>
                </c:pt>
                <c:pt idx="18">
                  <c:v>4.3999999999999997E-2</c:v>
                </c:pt>
                <c:pt idx="19">
                  <c:v>4.4999999999999998E-2</c:v>
                </c:pt>
              </c:numCache>
            </c:numRef>
          </c:val>
          <c:smooth val="0"/>
          <c:extLst>
            <c:ext xmlns:c16="http://schemas.microsoft.com/office/drawing/2014/chart" uri="{C3380CC4-5D6E-409C-BE32-E72D297353CC}">
              <c16:uniqueId val="{00000003-B7EE-4380-8091-4A19456C7AEB}"/>
            </c:ext>
          </c:extLst>
        </c:ser>
        <c:dLbls>
          <c:showLegendKey val="0"/>
          <c:showVal val="0"/>
          <c:showCatName val="0"/>
          <c:showSerName val="0"/>
          <c:showPercent val="0"/>
          <c:showBubbleSize val="0"/>
        </c:dLbls>
        <c:marker val="1"/>
        <c:smooth val="0"/>
        <c:axId val="85394143"/>
        <c:axId val="85393663"/>
      </c:lineChart>
      <c:catAx>
        <c:axId val="1346124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121728"/>
        <c:crosses val="autoZero"/>
        <c:auto val="1"/>
        <c:lblAlgn val="ctr"/>
        <c:lblOffset val="100"/>
        <c:noMultiLvlLbl val="0"/>
      </c:catAx>
      <c:valAx>
        <c:axId val="1346121728"/>
        <c:scaling>
          <c:orientation val="minMax"/>
          <c:min val="-6.0000000000000012E-2"/>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Nonfarm Employment Growth Rate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6124608"/>
        <c:crosses val="autoZero"/>
        <c:crossBetween val="between"/>
      </c:valAx>
      <c:valAx>
        <c:axId val="85393663"/>
        <c:scaling>
          <c:orientation val="minMax"/>
          <c:max val="0.1"/>
          <c:min val="-6.0000000000000012E-2"/>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a:p>
                <a:pPr>
                  <a:defRPr b="1">
                    <a:solidFill>
                      <a:sysClr val="windowText" lastClr="000000"/>
                    </a:solidFill>
                    <a:latin typeface="Arial" panose="020B0604020202020204" pitchFamily="34" charset="0"/>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Unemployment Rate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5394143"/>
        <c:crosses val="max"/>
        <c:crossBetween val="between"/>
      </c:valAx>
      <c:catAx>
        <c:axId val="85394143"/>
        <c:scaling>
          <c:orientation val="minMax"/>
        </c:scaling>
        <c:delete val="1"/>
        <c:axPos val="b"/>
        <c:numFmt formatCode="General" sourceLinked="1"/>
        <c:majorTickMark val="out"/>
        <c:minorTickMark val="none"/>
        <c:tickLblPos val="nextTo"/>
        <c:crossAx val="853936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Staffing!$C$1</c:f>
              <c:strCache>
                <c:ptCount val="1"/>
                <c:pt idx="0">
                  <c:v>Temporary Help Services Employment</c:v>
                </c:pt>
              </c:strCache>
            </c:strRef>
          </c:tx>
          <c:spPr>
            <a:solidFill>
              <a:srgbClr val="00FFFF"/>
            </a:solidFill>
            <a:ln>
              <a:solidFill>
                <a:srgbClr val="0000FF"/>
              </a:solidFill>
            </a:ln>
            <a:effectLst/>
          </c:spPr>
          <c:invertIfNegative val="0"/>
          <c:cat>
            <c:strRef>
              <c:f>Staffing!$B$2:$B$21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Staffing!$C$2:$C$21</c:f>
              <c:numCache>
                <c:formatCode>0.0%</c:formatCode>
                <c:ptCount val="20"/>
                <c:pt idx="0">
                  <c:v>-1.4538899999999999E-2</c:v>
                </c:pt>
                <c:pt idx="1">
                  <c:v>0.36069879999999999</c:v>
                </c:pt>
                <c:pt idx="2">
                  <c:v>0.18133500000000002</c:v>
                </c:pt>
                <c:pt idx="3">
                  <c:v>0.1429444</c:v>
                </c:pt>
                <c:pt idx="4">
                  <c:v>0.10265349999999999</c:v>
                </c:pt>
                <c:pt idx="5">
                  <c:v>0.10306760000000001</c:v>
                </c:pt>
                <c:pt idx="6">
                  <c:v>6.3656499999999991E-2</c:v>
                </c:pt>
                <c:pt idx="7">
                  <c:v>-7.9524000000000001E-3</c:v>
                </c:pt>
                <c:pt idx="8">
                  <c:v>-5.9121899999999998E-2</c:v>
                </c:pt>
                <c:pt idx="9">
                  <c:v>-7.0094099999999993E-2</c:v>
                </c:pt>
                <c:pt idx="10">
                  <c:v>-9.0290900000000007E-2</c:v>
                </c:pt>
                <c:pt idx="11">
                  <c:v>-9.8392400000000005E-2</c:v>
                </c:pt>
                <c:pt idx="12">
                  <c:v>-9.0973699999999991E-2</c:v>
                </c:pt>
                <c:pt idx="13">
                  <c:v>-8.4210899999999991E-2</c:v>
                </c:pt>
                <c:pt idx="14">
                  <c:v>-7.917550000000001E-2</c:v>
                </c:pt>
                <c:pt idx="15">
                  <c:v>-7.0993000000000001E-2</c:v>
                </c:pt>
                <c:pt idx="16">
                  <c:v>-5.4100000000000002E-2</c:v>
                </c:pt>
                <c:pt idx="17">
                  <c:v>-4.2000000000000003E-2</c:v>
                </c:pt>
              </c:numCache>
            </c:numRef>
          </c:val>
          <c:extLst>
            <c:ext xmlns:c16="http://schemas.microsoft.com/office/drawing/2014/chart" uri="{C3380CC4-5D6E-409C-BE32-E72D297353CC}">
              <c16:uniqueId val="{00000000-5986-47ED-8289-507F07C81873}"/>
            </c:ext>
          </c:extLst>
        </c:ser>
        <c:ser>
          <c:idx val="1"/>
          <c:order val="1"/>
          <c:tx>
            <c:strRef>
              <c:f>Staffing!$D$1</c:f>
              <c:strCache>
                <c:ptCount val="1"/>
                <c:pt idx="0">
                  <c:v>Temporary Help Services Employment Forecast</c:v>
                </c:pt>
              </c:strCache>
            </c:strRef>
          </c:tx>
          <c:spPr>
            <a:solidFill>
              <a:srgbClr val="FFCCFF"/>
            </a:solidFill>
            <a:ln>
              <a:solidFill>
                <a:srgbClr val="9933FF"/>
              </a:solidFill>
            </a:ln>
            <a:effectLst/>
          </c:spPr>
          <c:invertIfNegative val="0"/>
          <c:cat>
            <c:strRef>
              <c:f>Staffing!$B$2:$B$21</c:f>
              <c:strCache>
                <c:ptCount val="20"/>
                <c:pt idx="0">
                  <c:v>2021Q1</c:v>
                </c:pt>
                <c:pt idx="1">
                  <c:v>2021Q2</c:v>
                </c:pt>
                <c:pt idx="2">
                  <c:v>2021Q3</c:v>
                </c:pt>
                <c:pt idx="3">
                  <c:v>2021Q4</c:v>
                </c:pt>
                <c:pt idx="4">
                  <c:v>2022Q1</c:v>
                </c:pt>
                <c:pt idx="5">
                  <c:v>2022Q2</c:v>
                </c:pt>
                <c:pt idx="6">
                  <c:v>2022Q3</c:v>
                </c:pt>
                <c:pt idx="7">
                  <c:v>2022Q4</c:v>
                </c:pt>
                <c:pt idx="8">
                  <c:v>2023Q1</c:v>
                </c:pt>
                <c:pt idx="9">
                  <c:v>2023Q2</c:v>
                </c:pt>
                <c:pt idx="10">
                  <c:v>2023Q3</c:v>
                </c:pt>
                <c:pt idx="11">
                  <c:v>2023Q4</c:v>
                </c:pt>
                <c:pt idx="12">
                  <c:v>2024Q1</c:v>
                </c:pt>
                <c:pt idx="13">
                  <c:v>2024Q2</c:v>
                </c:pt>
                <c:pt idx="14">
                  <c:v>2024Q3</c:v>
                </c:pt>
                <c:pt idx="15">
                  <c:v>2024Q4</c:v>
                </c:pt>
                <c:pt idx="16">
                  <c:v>2025Q1</c:v>
                </c:pt>
                <c:pt idx="17">
                  <c:v>2025Q2</c:v>
                </c:pt>
                <c:pt idx="18">
                  <c:v>2025Q3</c:v>
                </c:pt>
                <c:pt idx="19">
                  <c:v>2025Q4</c:v>
                </c:pt>
              </c:strCache>
            </c:strRef>
          </c:cat>
          <c:val>
            <c:numRef>
              <c:f>Staffing!$D$2:$D$21</c:f>
              <c:numCache>
                <c:formatCode>General</c:formatCode>
                <c:ptCount val="20"/>
                <c:pt idx="18" formatCode="0.0%">
                  <c:v>-2.5000000000000001E-2</c:v>
                </c:pt>
                <c:pt idx="19" formatCode="0.0%">
                  <c:v>-8.9999999999999993E-3</c:v>
                </c:pt>
              </c:numCache>
            </c:numRef>
          </c:val>
          <c:extLst>
            <c:ext xmlns:c16="http://schemas.microsoft.com/office/drawing/2014/chart" uri="{C3380CC4-5D6E-409C-BE32-E72D297353CC}">
              <c16:uniqueId val="{00000001-5986-47ED-8289-507F07C81873}"/>
            </c:ext>
          </c:extLst>
        </c:ser>
        <c:dLbls>
          <c:showLegendKey val="0"/>
          <c:showVal val="0"/>
          <c:showCatName val="0"/>
          <c:showSerName val="0"/>
          <c:showPercent val="0"/>
          <c:showBubbleSize val="0"/>
        </c:dLbls>
        <c:gapWidth val="50"/>
        <c:overlap val="100"/>
        <c:axId val="1670967760"/>
        <c:axId val="1670966800"/>
      </c:barChart>
      <c:catAx>
        <c:axId val="16709677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0966800"/>
        <c:crosses val="autoZero"/>
        <c:auto val="1"/>
        <c:lblAlgn val="ctr"/>
        <c:lblOffset val="100"/>
        <c:noMultiLvlLbl val="0"/>
      </c:catAx>
      <c:valAx>
        <c:axId val="167096680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Year-over-Year Percent Change</a:t>
                </a:r>
              </a:p>
              <a:p>
                <a:pPr>
                  <a:defRPr b="1">
                    <a:solidFill>
                      <a:sysClr val="windowText" lastClr="000000"/>
                    </a:solidFill>
                    <a:latin typeface="Arial" panose="020B0604020202020204" pitchFamily="34" charset="0"/>
                    <a:cs typeface="Arial" panose="020B0604020202020204" pitchFamily="34" charset="0"/>
                  </a:defRPr>
                </a:pP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low"/>
        <c:spPr>
          <a:noFill/>
          <a:ln>
            <a:solidFill>
              <a:schemeClr val="tx1"/>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09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08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8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01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3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88"/>
        <p:cNvGrpSpPr/>
        <p:nvPr/>
      </p:nvGrpSpPr>
      <p:grpSpPr>
        <a:xfrm>
          <a:off x="0" y="0"/>
          <a:ext cx="0" cy="0"/>
          <a:chOff x="0" y="0"/>
          <a:chExt cx="0" cy="0"/>
        </a:xfrm>
      </p:grpSpPr>
      <p:sp>
        <p:nvSpPr>
          <p:cNvPr id="189" name="Google Shape;189;p11"/>
          <p:cNvSpPr>
            <a:spLocks noGrp="1"/>
          </p:cNvSpPr>
          <p:nvPr>
            <p:ph type="pic" idx="2"/>
          </p:nvPr>
        </p:nvSpPr>
        <p:spPr>
          <a:xfrm>
            <a:off x="1028700" y="1066800"/>
            <a:ext cx="16230600" cy="5026500"/>
          </a:xfrm>
          <a:prstGeom prst="rect">
            <a:avLst/>
          </a:prstGeom>
          <a:noFill/>
          <a:ln>
            <a:noFill/>
          </a:ln>
        </p:spPr>
      </p:sp>
      <p:sp>
        <p:nvSpPr>
          <p:cNvPr id="190" name="Google Shape;190;p11"/>
          <p:cNvSpPr txBox="1">
            <a:spLocks noGrp="1"/>
          </p:cNvSpPr>
          <p:nvPr>
            <p:ph type="title"/>
          </p:nvPr>
        </p:nvSpPr>
        <p:spPr>
          <a:xfrm>
            <a:off x="961275" y="7029975"/>
            <a:ext cx="3719700" cy="22491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11"/>
          <p:cNvSpPr txBox="1">
            <a:spLocks noGrp="1"/>
          </p:cNvSpPr>
          <p:nvPr>
            <p:ph type="title" idx="3"/>
          </p:nvPr>
        </p:nvSpPr>
        <p:spPr>
          <a:xfrm>
            <a:off x="9187913"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11"/>
          <p:cNvSpPr txBox="1">
            <a:spLocks noGrp="1"/>
          </p:cNvSpPr>
          <p:nvPr>
            <p:ph type="body" idx="1"/>
          </p:nvPr>
        </p:nvSpPr>
        <p:spPr>
          <a:xfrm>
            <a:off x="9187913"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193" name="Google Shape;193;p11"/>
          <p:cNvSpPr txBox="1">
            <a:spLocks noGrp="1"/>
          </p:cNvSpPr>
          <p:nvPr>
            <p:ph type="title" idx="4"/>
          </p:nvPr>
        </p:nvSpPr>
        <p:spPr>
          <a:xfrm>
            <a:off x="13403025"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11"/>
          <p:cNvSpPr txBox="1">
            <a:spLocks noGrp="1"/>
          </p:cNvSpPr>
          <p:nvPr>
            <p:ph type="body" idx="5"/>
          </p:nvPr>
        </p:nvSpPr>
        <p:spPr>
          <a:xfrm>
            <a:off x="13403025"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195" name="Google Shape;195;p11"/>
          <p:cNvSpPr txBox="1">
            <a:spLocks noGrp="1"/>
          </p:cNvSpPr>
          <p:nvPr>
            <p:ph type="title" idx="6"/>
          </p:nvPr>
        </p:nvSpPr>
        <p:spPr>
          <a:xfrm>
            <a:off x="4972800" y="7029975"/>
            <a:ext cx="3719700" cy="1143000"/>
          </a:xfrm>
          <a:prstGeom prst="rect">
            <a:avLst/>
          </a:prstGeom>
        </p:spPr>
        <p:txBody>
          <a:bodyPr spcFirstLastPara="1" wrap="square" lIns="0" tIns="0" rIns="0" bIns="0" anchor="t" anchorCtr="0">
            <a:noAutofit/>
          </a:bodyPr>
          <a:lstStyle>
            <a:lvl1pPr lvl="0" rtl="0">
              <a:spcBef>
                <a:spcPts val="0"/>
              </a:spcBef>
              <a:spcAft>
                <a:spcPts val="0"/>
              </a:spcAft>
              <a:buClr>
                <a:srgbClr val="88D2FA"/>
              </a:buClr>
              <a:buSzPts val="9600"/>
              <a:buNone/>
              <a:defRPr sz="9600">
                <a:solidFill>
                  <a:srgbClr val="88D2F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11"/>
          <p:cNvSpPr txBox="1">
            <a:spLocks noGrp="1"/>
          </p:cNvSpPr>
          <p:nvPr>
            <p:ph type="body" idx="7"/>
          </p:nvPr>
        </p:nvSpPr>
        <p:spPr>
          <a:xfrm>
            <a:off x="4972800" y="8492775"/>
            <a:ext cx="4069200" cy="7434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0">
  <p:cSld name="CUSTOM_9">
    <p:spTree>
      <p:nvGrpSpPr>
        <p:cNvPr id="1" name="Shape 197"/>
        <p:cNvGrpSpPr/>
        <p:nvPr/>
      </p:nvGrpSpPr>
      <p:grpSpPr>
        <a:xfrm>
          <a:off x="0" y="0"/>
          <a:ext cx="0" cy="0"/>
          <a:chOff x="0" y="0"/>
          <a:chExt cx="0" cy="0"/>
        </a:xfrm>
      </p:grpSpPr>
      <p:sp>
        <p:nvSpPr>
          <p:cNvPr id="198" name="Google Shape;198;p12"/>
          <p:cNvSpPr>
            <a:spLocks noGrp="1"/>
          </p:cNvSpPr>
          <p:nvPr>
            <p:ph type="pic" idx="2"/>
          </p:nvPr>
        </p:nvSpPr>
        <p:spPr>
          <a:xfrm>
            <a:off x="1028700" y="3632075"/>
            <a:ext cx="5415300" cy="3022800"/>
          </a:xfrm>
          <a:prstGeom prst="rect">
            <a:avLst/>
          </a:prstGeom>
          <a:noFill/>
          <a:ln>
            <a:noFill/>
          </a:ln>
        </p:spPr>
      </p:sp>
      <p:sp>
        <p:nvSpPr>
          <p:cNvPr id="199" name="Google Shape;199;p12"/>
          <p:cNvSpPr>
            <a:spLocks noGrp="1"/>
          </p:cNvSpPr>
          <p:nvPr>
            <p:ph type="pic" idx="3"/>
          </p:nvPr>
        </p:nvSpPr>
        <p:spPr>
          <a:xfrm>
            <a:off x="6436350" y="3632075"/>
            <a:ext cx="5415300" cy="3022800"/>
          </a:xfrm>
          <a:prstGeom prst="rect">
            <a:avLst/>
          </a:prstGeom>
          <a:noFill/>
          <a:ln>
            <a:noFill/>
          </a:ln>
        </p:spPr>
      </p:sp>
      <p:sp>
        <p:nvSpPr>
          <p:cNvPr id="200" name="Google Shape;200;p12"/>
          <p:cNvSpPr>
            <a:spLocks noGrp="1"/>
          </p:cNvSpPr>
          <p:nvPr>
            <p:ph type="pic" idx="4"/>
          </p:nvPr>
        </p:nvSpPr>
        <p:spPr>
          <a:xfrm>
            <a:off x="11859275" y="3632075"/>
            <a:ext cx="5415300" cy="3022800"/>
          </a:xfrm>
          <a:prstGeom prst="rect">
            <a:avLst/>
          </a:prstGeom>
          <a:noFill/>
          <a:ln>
            <a:noFill/>
          </a:ln>
        </p:spPr>
      </p:sp>
      <p:sp>
        <p:nvSpPr>
          <p:cNvPr id="201" name="Google Shape;201;p12"/>
          <p:cNvSpPr txBox="1">
            <a:spLocks noGrp="1"/>
          </p:cNvSpPr>
          <p:nvPr>
            <p:ph type="title"/>
          </p:nvPr>
        </p:nvSpPr>
        <p:spPr>
          <a:xfrm>
            <a:off x="1013425" y="1927175"/>
            <a:ext cx="52737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12"/>
          <p:cNvSpPr txBox="1">
            <a:spLocks noGrp="1"/>
          </p:cNvSpPr>
          <p:nvPr>
            <p:ph type="body" idx="1"/>
          </p:nvPr>
        </p:nvSpPr>
        <p:spPr>
          <a:xfrm>
            <a:off x="7058925" y="1793075"/>
            <a:ext cx="9297600" cy="14112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3" name="Google Shape;203;p12"/>
          <p:cNvSpPr txBox="1">
            <a:spLocks noGrp="1"/>
          </p:cNvSpPr>
          <p:nvPr>
            <p:ph type="subTitle" idx="5"/>
          </p:nvPr>
        </p:nvSpPr>
        <p:spPr>
          <a:xfrm>
            <a:off x="1013425" y="73209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4" name="Google Shape;204;p12"/>
          <p:cNvSpPr txBox="1">
            <a:spLocks noGrp="1"/>
          </p:cNvSpPr>
          <p:nvPr>
            <p:ph type="body" idx="6"/>
          </p:nvPr>
        </p:nvSpPr>
        <p:spPr>
          <a:xfrm>
            <a:off x="1013425" y="81931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5" name="Google Shape;205;p12"/>
          <p:cNvSpPr txBox="1">
            <a:spLocks noGrp="1"/>
          </p:cNvSpPr>
          <p:nvPr>
            <p:ph type="subTitle" idx="7"/>
          </p:nvPr>
        </p:nvSpPr>
        <p:spPr>
          <a:xfrm>
            <a:off x="6428725" y="74733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6" name="Google Shape;206;p12"/>
          <p:cNvSpPr txBox="1">
            <a:spLocks noGrp="1"/>
          </p:cNvSpPr>
          <p:nvPr>
            <p:ph type="body" idx="8"/>
          </p:nvPr>
        </p:nvSpPr>
        <p:spPr>
          <a:xfrm>
            <a:off x="6428725" y="83455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207" name="Google Shape;207;p12"/>
          <p:cNvSpPr txBox="1">
            <a:spLocks noGrp="1"/>
          </p:cNvSpPr>
          <p:nvPr>
            <p:ph type="subTitle" idx="9"/>
          </p:nvPr>
        </p:nvSpPr>
        <p:spPr>
          <a:xfrm>
            <a:off x="11844025" y="7473338"/>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208" name="Google Shape;208;p12"/>
          <p:cNvSpPr txBox="1">
            <a:spLocks noGrp="1"/>
          </p:cNvSpPr>
          <p:nvPr>
            <p:ph type="body" idx="13"/>
          </p:nvPr>
        </p:nvSpPr>
        <p:spPr>
          <a:xfrm>
            <a:off x="11844025" y="8345562"/>
            <a:ext cx="37815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1">
  <p:cSld name="CUSTOM_10">
    <p:spTree>
      <p:nvGrpSpPr>
        <p:cNvPr id="1" name="Shape 209"/>
        <p:cNvGrpSpPr/>
        <p:nvPr/>
      </p:nvGrpSpPr>
      <p:grpSpPr>
        <a:xfrm>
          <a:off x="0" y="0"/>
          <a:ext cx="0" cy="0"/>
          <a:chOff x="0" y="0"/>
          <a:chExt cx="0" cy="0"/>
        </a:xfrm>
      </p:grpSpPr>
      <p:sp>
        <p:nvSpPr>
          <p:cNvPr id="210" name="Google Shape;210;p13"/>
          <p:cNvSpPr>
            <a:spLocks noGrp="1"/>
          </p:cNvSpPr>
          <p:nvPr>
            <p:ph type="pic" idx="2"/>
          </p:nvPr>
        </p:nvSpPr>
        <p:spPr>
          <a:xfrm>
            <a:off x="1028700" y="1066800"/>
            <a:ext cx="16230600" cy="2829000"/>
          </a:xfrm>
          <a:prstGeom prst="rect">
            <a:avLst/>
          </a:prstGeom>
          <a:noFill/>
          <a:ln>
            <a:noFill/>
          </a:ln>
        </p:spPr>
      </p:sp>
      <p:sp>
        <p:nvSpPr>
          <p:cNvPr id="211" name="Google Shape;211;p13"/>
          <p:cNvSpPr txBox="1">
            <a:spLocks noGrp="1"/>
          </p:cNvSpPr>
          <p:nvPr>
            <p:ph type="title"/>
          </p:nvPr>
        </p:nvSpPr>
        <p:spPr>
          <a:xfrm>
            <a:off x="2806075" y="4572000"/>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2" name="Google Shape;212;p13"/>
          <p:cNvCxnSpPr/>
          <p:nvPr/>
        </p:nvCxnSpPr>
        <p:spPr>
          <a:xfrm rot="10800000">
            <a:off x="6103638" y="6534400"/>
            <a:ext cx="0" cy="2478300"/>
          </a:xfrm>
          <a:prstGeom prst="straightConnector1">
            <a:avLst/>
          </a:prstGeom>
          <a:noFill/>
          <a:ln w="38100" cap="flat" cmpd="sng">
            <a:solidFill>
              <a:srgbClr val="FFFFFF"/>
            </a:solidFill>
            <a:prstDash val="solid"/>
            <a:round/>
            <a:headEnd type="none" w="sm" len="sm"/>
            <a:tailEnd type="none" w="sm" len="sm"/>
          </a:ln>
        </p:spPr>
      </p:cxnSp>
      <p:cxnSp>
        <p:nvCxnSpPr>
          <p:cNvPr id="213" name="Google Shape;213;p13"/>
          <p:cNvCxnSpPr/>
          <p:nvPr/>
        </p:nvCxnSpPr>
        <p:spPr>
          <a:xfrm rot="10800000">
            <a:off x="12184362" y="6534400"/>
            <a:ext cx="0" cy="2478300"/>
          </a:xfrm>
          <a:prstGeom prst="straightConnector1">
            <a:avLst/>
          </a:prstGeom>
          <a:noFill/>
          <a:ln w="38100" cap="flat" cmpd="sng">
            <a:solidFill>
              <a:srgbClr val="FFFFFF"/>
            </a:solidFill>
            <a:prstDash val="solid"/>
            <a:round/>
            <a:headEnd type="none" w="sm" len="sm"/>
            <a:tailEnd type="none" w="sm" len="sm"/>
          </a:ln>
        </p:spPr>
      </p:cxnSp>
      <p:sp>
        <p:nvSpPr>
          <p:cNvPr id="214" name="Google Shape;214;p13"/>
          <p:cNvSpPr txBox="1">
            <a:spLocks noGrp="1"/>
          </p:cNvSpPr>
          <p:nvPr>
            <p:ph type="title" idx="3"/>
          </p:nvPr>
        </p:nvSpPr>
        <p:spPr>
          <a:xfrm>
            <a:off x="16141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5" name="Google Shape;215;p13"/>
          <p:cNvSpPr txBox="1">
            <a:spLocks noGrp="1"/>
          </p:cNvSpPr>
          <p:nvPr>
            <p:ph type="body" idx="1"/>
          </p:nvPr>
        </p:nvSpPr>
        <p:spPr>
          <a:xfrm>
            <a:off x="14393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216" name="Google Shape;216;p13"/>
          <p:cNvSpPr txBox="1">
            <a:spLocks noGrp="1"/>
          </p:cNvSpPr>
          <p:nvPr>
            <p:ph type="title" idx="4"/>
          </p:nvPr>
        </p:nvSpPr>
        <p:spPr>
          <a:xfrm>
            <a:off x="69866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7" name="Google Shape;217;p13"/>
          <p:cNvSpPr txBox="1">
            <a:spLocks noGrp="1"/>
          </p:cNvSpPr>
          <p:nvPr>
            <p:ph type="body" idx="5"/>
          </p:nvPr>
        </p:nvSpPr>
        <p:spPr>
          <a:xfrm>
            <a:off x="68118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218" name="Google Shape;218;p13"/>
          <p:cNvSpPr txBox="1">
            <a:spLocks noGrp="1"/>
          </p:cNvSpPr>
          <p:nvPr>
            <p:ph type="title" idx="6"/>
          </p:nvPr>
        </p:nvSpPr>
        <p:spPr>
          <a:xfrm>
            <a:off x="13103100" y="6670450"/>
            <a:ext cx="3719700" cy="1143000"/>
          </a:xfrm>
          <a:prstGeom prst="rect">
            <a:avLst/>
          </a:prstGeom>
        </p:spPr>
        <p:txBody>
          <a:bodyPr spcFirstLastPara="1" wrap="square" lIns="0" tIns="0" rIns="0" bIns="0" anchor="t" anchorCtr="0">
            <a:noAutofit/>
          </a:bodyPr>
          <a:lstStyle>
            <a:lvl1pPr lvl="0" algn="ctr" rtl="0">
              <a:spcBef>
                <a:spcPts val="0"/>
              </a:spcBef>
              <a:spcAft>
                <a:spcPts val="0"/>
              </a:spcAft>
              <a:buClr>
                <a:srgbClr val="88D2FA"/>
              </a:buClr>
              <a:buSzPts val="9600"/>
              <a:buNone/>
              <a:defRPr sz="9600">
                <a:solidFill>
                  <a:srgbClr val="88D2FA"/>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9" name="Google Shape;219;p13"/>
          <p:cNvSpPr txBox="1">
            <a:spLocks noGrp="1"/>
          </p:cNvSpPr>
          <p:nvPr>
            <p:ph type="body" idx="7"/>
          </p:nvPr>
        </p:nvSpPr>
        <p:spPr>
          <a:xfrm>
            <a:off x="12928350" y="8133250"/>
            <a:ext cx="4069200" cy="7434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2">
  <p:cSld name="CUSTOM_11">
    <p:spTree>
      <p:nvGrpSpPr>
        <p:cNvPr id="1" name="Shape 220"/>
        <p:cNvGrpSpPr/>
        <p:nvPr/>
      </p:nvGrpSpPr>
      <p:grpSpPr>
        <a:xfrm>
          <a:off x="0" y="0"/>
          <a:ext cx="0" cy="0"/>
          <a:chOff x="0" y="0"/>
          <a:chExt cx="0" cy="0"/>
        </a:xfrm>
      </p:grpSpPr>
      <p:pic>
        <p:nvPicPr>
          <p:cNvPr id="221" name="Google Shape;221;p14"/>
          <p:cNvPicPr preferRelativeResize="0"/>
          <p:nvPr/>
        </p:nvPicPr>
        <p:blipFill rotWithShape="1">
          <a:blip r:embed="rId2">
            <a:alphaModFix amt="30000"/>
          </a:blip>
          <a:srcRect t="7827" b="7819"/>
          <a:stretch/>
        </p:blipFill>
        <p:spPr>
          <a:xfrm>
            <a:off x="0" y="0"/>
            <a:ext cx="18288000" cy="10287001"/>
          </a:xfrm>
          <a:prstGeom prst="rect">
            <a:avLst/>
          </a:prstGeom>
          <a:noFill/>
          <a:ln>
            <a:noFill/>
          </a:ln>
        </p:spPr>
      </p:pic>
      <p:grpSp>
        <p:nvGrpSpPr>
          <p:cNvPr id="222" name="Google Shape;222;p14"/>
          <p:cNvGrpSpPr/>
          <p:nvPr/>
        </p:nvGrpSpPr>
        <p:grpSpPr>
          <a:xfrm>
            <a:off x="1028700" y="457676"/>
            <a:ext cx="16230651" cy="590074"/>
            <a:chOff x="0" y="-47625"/>
            <a:chExt cx="21640868" cy="786765"/>
          </a:xfrm>
        </p:grpSpPr>
        <p:cxnSp>
          <p:nvCxnSpPr>
            <p:cNvPr id="223" name="Google Shape;223;p14"/>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224" name="Google Shape;224;p14"/>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225" name="Google Shape;225;p14"/>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sp>
        <p:nvSpPr>
          <p:cNvPr id="226" name="Google Shape;226;p14"/>
          <p:cNvSpPr>
            <a:spLocks noGrp="1"/>
          </p:cNvSpPr>
          <p:nvPr>
            <p:ph type="pic" idx="2"/>
          </p:nvPr>
        </p:nvSpPr>
        <p:spPr>
          <a:xfrm>
            <a:off x="-1013950" y="2027500"/>
            <a:ext cx="15031200" cy="4158900"/>
          </a:xfrm>
          <a:prstGeom prst="rect">
            <a:avLst/>
          </a:prstGeom>
          <a:noFill/>
          <a:ln>
            <a:noFill/>
          </a:ln>
        </p:spPr>
      </p:sp>
      <p:grpSp>
        <p:nvGrpSpPr>
          <p:cNvPr id="227" name="Google Shape;227;p14"/>
          <p:cNvGrpSpPr/>
          <p:nvPr/>
        </p:nvGrpSpPr>
        <p:grpSpPr>
          <a:xfrm>
            <a:off x="13309331" y="1649509"/>
            <a:ext cx="1415979" cy="1415979"/>
            <a:chOff x="0" y="0"/>
            <a:chExt cx="812800" cy="812800"/>
          </a:xfrm>
        </p:grpSpPr>
        <p:sp>
          <p:nvSpPr>
            <p:cNvPr id="228" name="Google Shape;228;p14"/>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29" name="Google Shape;229;p14"/>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0" name="Google Shape;230;p14"/>
          <p:cNvSpPr txBox="1">
            <a:spLocks noGrp="1"/>
          </p:cNvSpPr>
          <p:nvPr>
            <p:ph type="subTitle" idx="1"/>
          </p:nvPr>
        </p:nvSpPr>
        <p:spPr>
          <a:xfrm>
            <a:off x="5707425" y="5446725"/>
            <a:ext cx="10976700" cy="2880000"/>
          </a:xfrm>
          <a:prstGeom prst="rect">
            <a:avLst/>
          </a:prstGeom>
        </p:spPr>
        <p:txBody>
          <a:bodyPr spcFirstLastPara="1" wrap="square" lIns="0" tIns="0" rIns="0" bIns="0" anchor="t" anchorCtr="0">
            <a:noAutofit/>
          </a:bodyPr>
          <a:lstStyle>
            <a:lvl1pPr lvl="0" rtl="0">
              <a:lnSpc>
                <a:spcPct val="115000"/>
              </a:lnSpc>
              <a:spcBef>
                <a:spcPts val="640"/>
              </a:spcBef>
              <a:spcAft>
                <a:spcPts val="0"/>
              </a:spcAft>
              <a:buSzPts val="4800"/>
              <a:buNone/>
              <a:defRPr sz="4800" b="1"/>
            </a:lvl1pPr>
            <a:lvl2pPr lvl="1" rtl="0">
              <a:spcBef>
                <a:spcPts val="560"/>
              </a:spcBef>
              <a:spcAft>
                <a:spcPts val="0"/>
              </a:spcAft>
              <a:buSzPts val="4800"/>
              <a:buNone/>
              <a:defRPr sz="4800" b="1"/>
            </a:lvl2pPr>
            <a:lvl3pPr lvl="2" rtl="0">
              <a:spcBef>
                <a:spcPts val="480"/>
              </a:spcBef>
              <a:spcAft>
                <a:spcPts val="0"/>
              </a:spcAft>
              <a:buSzPts val="4800"/>
              <a:buNone/>
              <a:defRPr sz="4800" b="1"/>
            </a:lvl3pPr>
            <a:lvl4pPr lvl="3" rtl="0">
              <a:spcBef>
                <a:spcPts val="400"/>
              </a:spcBef>
              <a:spcAft>
                <a:spcPts val="0"/>
              </a:spcAft>
              <a:buSzPts val="4800"/>
              <a:buNone/>
              <a:defRPr sz="4800" b="1"/>
            </a:lvl4pPr>
            <a:lvl5pPr lvl="4" rtl="0">
              <a:spcBef>
                <a:spcPts val="400"/>
              </a:spcBef>
              <a:spcAft>
                <a:spcPts val="0"/>
              </a:spcAft>
              <a:buSzPts val="4800"/>
              <a:buNone/>
              <a:defRPr sz="4800" b="1"/>
            </a:lvl5pPr>
            <a:lvl6pPr lvl="5" rtl="0">
              <a:spcBef>
                <a:spcPts val="400"/>
              </a:spcBef>
              <a:spcAft>
                <a:spcPts val="0"/>
              </a:spcAft>
              <a:buSzPts val="4800"/>
              <a:buNone/>
              <a:defRPr sz="4800" b="1"/>
            </a:lvl6pPr>
            <a:lvl7pPr lvl="6" rtl="0">
              <a:spcBef>
                <a:spcPts val="400"/>
              </a:spcBef>
              <a:spcAft>
                <a:spcPts val="0"/>
              </a:spcAft>
              <a:buSzPts val="4800"/>
              <a:buNone/>
              <a:defRPr sz="4800" b="1"/>
            </a:lvl7pPr>
            <a:lvl8pPr lvl="7" rtl="0">
              <a:spcBef>
                <a:spcPts val="400"/>
              </a:spcBef>
              <a:spcAft>
                <a:spcPts val="0"/>
              </a:spcAft>
              <a:buSzPts val="4800"/>
              <a:buNone/>
              <a:defRPr sz="4800" b="1"/>
            </a:lvl8pPr>
            <a:lvl9pPr lvl="8" rtl="0">
              <a:spcBef>
                <a:spcPts val="400"/>
              </a:spcBef>
              <a:spcAft>
                <a:spcPts val="0"/>
              </a:spcAft>
              <a:buSzPts val="4800"/>
              <a:buNone/>
              <a:defRPr sz="48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3">
  <p:cSld name="CUSTOM_12">
    <p:spTree>
      <p:nvGrpSpPr>
        <p:cNvPr id="1" name="Shape 231"/>
        <p:cNvGrpSpPr/>
        <p:nvPr/>
      </p:nvGrpSpPr>
      <p:grpSpPr>
        <a:xfrm>
          <a:off x="0" y="0"/>
          <a:ext cx="0" cy="0"/>
          <a:chOff x="0" y="0"/>
          <a:chExt cx="0" cy="0"/>
        </a:xfrm>
      </p:grpSpPr>
      <p:sp>
        <p:nvSpPr>
          <p:cNvPr id="232" name="Google Shape;232;p15"/>
          <p:cNvSpPr>
            <a:spLocks noGrp="1"/>
          </p:cNvSpPr>
          <p:nvPr>
            <p:ph type="pic" idx="2"/>
          </p:nvPr>
        </p:nvSpPr>
        <p:spPr>
          <a:xfrm>
            <a:off x="0" y="2094250"/>
            <a:ext cx="6400800" cy="4158900"/>
          </a:xfrm>
          <a:prstGeom prst="rect">
            <a:avLst/>
          </a:prstGeom>
          <a:noFill/>
          <a:ln>
            <a:noFill/>
          </a:ln>
        </p:spPr>
      </p:sp>
      <p:sp>
        <p:nvSpPr>
          <p:cNvPr id="233" name="Google Shape;233;p15"/>
          <p:cNvSpPr>
            <a:spLocks noGrp="1"/>
          </p:cNvSpPr>
          <p:nvPr>
            <p:ph type="pic" idx="3"/>
          </p:nvPr>
        </p:nvSpPr>
        <p:spPr>
          <a:xfrm>
            <a:off x="3743500" y="6913800"/>
            <a:ext cx="4416900" cy="2647800"/>
          </a:xfrm>
          <a:prstGeom prst="rect">
            <a:avLst/>
          </a:prstGeom>
          <a:noFill/>
          <a:ln>
            <a:noFill/>
          </a:ln>
        </p:spPr>
      </p:sp>
      <p:sp>
        <p:nvSpPr>
          <p:cNvPr id="234" name="Google Shape;234;p15"/>
          <p:cNvSpPr>
            <a:spLocks noGrp="1"/>
          </p:cNvSpPr>
          <p:nvPr>
            <p:ph type="pic" idx="4"/>
          </p:nvPr>
        </p:nvSpPr>
        <p:spPr>
          <a:xfrm>
            <a:off x="10404775" y="7024250"/>
            <a:ext cx="5901900" cy="3262800"/>
          </a:xfrm>
          <a:prstGeom prst="rect">
            <a:avLst/>
          </a:prstGeom>
          <a:noFill/>
          <a:ln>
            <a:noFill/>
          </a:ln>
        </p:spPr>
      </p:sp>
      <p:sp>
        <p:nvSpPr>
          <p:cNvPr id="235" name="Google Shape;235;p15"/>
          <p:cNvSpPr>
            <a:spLocks noGrp="1"/>
          </p:cNvSpPr>
          <p:nvPr>
            <p:ph type="pic" idx="5"/>
          </p:nvPr>
        </p:nvSpPr>
        <p:spPr>
          <a:xfrm>
            <a:off x="13355775" y="2108075"/>
            <a:ext cx="4932300" cy="3035400"/>
          </a:xfrm>
          <a:prstGeom prst="rect">
            <a:avLst/>
          </a:prstGeom>
          <a:noFill/>
          <a:ln>
            <a:noFill/>
          </a:ln>
        </p:spPr>
      </p:sp>
      <p:sp>
        <p:nvSpPr>
          <p:cNvPr id="236" name="Google Shape;236;p15"/>
          <p:cNvSpPr>
            <a:spLocks noGrp="1"/>
          </p:cNvSpPr>
          <p:nvPr>
            <p:ph type="pic" idx="6"/>
          </p:nvPr>
        </p:nvSpPr>
        <p:spPr>
          <a:xfrm>
            <a:off x="7855525" y="1066800"/>
            <a:ext cx="3713100" cy="2067000"/>
          </a:xfrm>
          <a:prstGeom prst="rect">
            <a:avLst/>
          </a:prstGeom>
          <a:noFill/>
          <a:ln>
            <a:noFill/>
          </a:ln>
        </p:spPr>
      </p:sp>
      <p:grpSp>
        <p:nvGrpSpPr>
          <p:cNvPr id="237" name="Google Shape;237;p15"/>
          <p:cNvGrpSpPr/>
          <p:nvPr/>
        </p:nvGrpSpPr>
        <p:grpSpPr>
          <a:xfrm>
            <a:off x="2331474" y="7268112"/>
            <a:ext cx="1939341" cy="1939341"/>
            <a:chOff x="0" y="0"/>
            <a:chExt cx="812800" cy="812800"/>
          </a:xfrm>
        </p:grpSpPr>
        <p:sp>
          <p:nvSpPr>
            <p:cNvPr id="238" name="Google Shape;238;p15"/>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39" name="Google Shape;239;p15"/>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15"/>
          <p:cNvSpPr txBox="1">
            <a:spLocks noGrp="1"/>
          </p:cNvSpPr>
          <p:nvPr>
            <p:ph type="title"/>
          </p:nvPr>
        </p:nvSpPr>
        <p:spPr>
          <a:xfrm>
            <a:off x="5625600" y="4000500"/>
            <a:ext cx="70368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15"/>
          <p:cNvSpPr txBox="1">
            <a:spLocks noGrp="1"/>
          </p:cNvSpPr>
          <p:nvPr>
            <p:ph type="body" idx="1"/>
          </p:nvPr>
        </p:nvSpPr>
        <p:spPr>
          <a:xfrm>
            <a:off x="8160400" y="5457138"/>
            <a:ext cx="74790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4">
  <p:cSld name="CUSTOM_13">
    <p:spTree>
      <p:nvGrpSpPr>
        <p:cNvPr id="1" name="Shape 242"/>
        <p:cNvGrpSpPr/>
        <p:nvPr/>
      </p:nvGrpSpPr>
      <p:grpSpPr>
        <a:xfrm>
          <a:off x="0" y="0"/>
          <a:ext cx="0" cy="0"/>
          <a:chOff x="0" y="0"/>
          <a:chExt cx="0" cy="0"/>
        </a:xfrm>
      </p:grpSpPr>
      <p:sp>
        <p:nvSpPr>
          <p:cNvPr id="243" name="Google Shape;243;p16"/>
          <p:cNvSpPr>
            <a:spLocks noGrp="1"/>
          </p:cNvSpPr>
          <p:nvPr>
            <p:ph type="pic" idx="2"/>
          </p:nvPr>
        </p:nvSpPr>
        <p:spPr>
          <a:xfrm>
            <a:off x="1028700" y="1066800"/>
            <a:ext cx="7616400" cy="9220200"/>
          </a:xfrm>
          <a:prstGeom prst="rect">
            <a:avLst/>
          </a:prstGeom>
          <a:noFill/>
          <a:ln>
            <a:noFill/>
          </a:ln>
        </p:spPr>
      </p:sp>
      <p:cxnSp>
        <p:nvCxnSpPr>
          <p:cNvPr id="244" name="Google Shape;244;p16"/>
          <p:cNvCxnSpPr/>
          <p:nvPr/>
        </p:nvCxnSpPr>
        <p:spPr>
          <a:xfrm>
            <a:off x="9923318" y="5448625"/>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5" name="Google Shape;245;p16"/>
          <p:cNvCxnSpPr/>
          <p:nvPr/>
        </p:nvCxnSpPr>
        <p:spPr>
          <a:xfrm>
            <a:off x="9923318" y="6543134"/>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6" name="Google Shape;246;p16"/>
          <p:cNvCxnSpPr/>
          <p:nvPr/>
        </p:nvCxnSpPr>
        <p:spPr>
          <a:xfrm>
            <a:off x="9923318" y="7640890"/>
            <a:ext cx="6698700" cy="0"/>
          </a:xfrm>
          <a:prstGeom prst="straightConnector1">
            <a:avLst/>
          </a:prstGeom>
          <a:noFill/>
          <a:ln w="38100" cap="flat" cmpd="sng">
            <a:solidFill>
              <a:srgbClr val="FFFFFF"/>
            </a:solidFill>
            <a:prstDash val="solid"/>
            <a:round/>
            <a:headEnd type="none" w="sm" len="sm"/>
            <a:tailEnd type="none" w="sm" len="sm"/>
          </a:ln>
        </p:spPr>
      </p:cxnSp>
      <p:cxnSp>
        <p:nvCxnSpPr>
          <p:cNvPr id="247" name="Google Shape;247;p16"/>
          <p:cNvCxnSpPr/>
          <p:nvPr/>
        </p:nvCxnSpPr>
        <p:spPr>
          <a:xfrm>
            <a:off x="9923318" y="8738646"/>
            <a:ext cx="6698700" cy="0"/>
          </a:xfrm>
          <a:prstGeom prst="straightConnector1">
            <a:avLst/>
          </a:prstGeom>
          <a:noFill/>
          <a:ln w="38100" cap="flat" cmpd="sng">
            <a:solidFill>
              <a:srgbClr val="FFFFFF"/>
            </a:solidFill>
            <a:prstDash val="solid"/>
            <a:round/>
            <a:headEnd type="none" w="sm" len="sm"/>
            <a:tailEnd type="none" w="sm" len="sm"/>
          </a:ln>
        </p:spPr>
      </p:cxnSp>
      <p:sp>
        <p:nvSpPr>
          <p:cNvPr id="248" name="Google Shape;248;p16"/>
          <p:cNvSpPr txBox="1">
            <a:spLocks noGrp="1"/>
          </p:cNvSpPr>
          <p:nvPr>
            <p:ph type="title"/>
          </p:nvPr>
        </p:nvSpPr>
        <p:spPr>
          <a:xfrm>
            <a:off x="9923325" y="2700050"/>
            <a:ext cx="70368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9" name="Google Shape;249;p16"/>
          <p:cNvSpPr txBox="1">
            <a:spLocks noGrp="1"/>
          </p:cNvSpPr>
          <p:nvPr>
            <p:ph type="subTitle" idx="1"/>
          </p:nvPr>
        </p:nvSpPr>
        <p:spPr>
          <a:xfrm>
            <a:off x="9923325" y="4586350"/>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0" name="Google Shape;250;p16"/>
          <p:cNvSpPr txBox="1">
            <a:spLocks noGrp="1"/>
          </p:cNvSpPr>
          <p:nvPr>
            <p:ph type="subTitle" idx="3"/>
          </p:nvPr>
        </p:nvSpPr>
        <p:spPr>
          <a:xfrm>
            <a:off x="9923325" y="5701125"/>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1" name="Google Shape;251;p16"/>
          <p:cNvSpPr txBox="1">
            <a:spLocks noGrp="1"/>
          </p:cNvSpPr>
          <p:nvPr>
            <p:ph type="subTitle" idx="4"/>
          </p:nvPr>
        </p:nvSpPr>
        <p:spPr>
          <a:xfrm>
            <a:off x="9923325" y="6797263"/>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
        <p:nvSpPr>
          <p:cNvPr id="252" name="Google Shape;252;p16"/>
          <p:cNvSpPr txBox="1">
            <a:spLocks noGrp="1"/>
          </p:cNvSpPr>
          <p:nvPr>
            <p:ph type="subTitle" idx="5"/>
          </p:nvPr>
        </p:nvSpPr>
        <p:spPr>
          <a:xfrm>
            <a:off x="9923325" y="7895025"/>
            <a:ext cx="6698700" cy="589500"/>
          </a:xfrm>
          <a:prstGeom prst="rect">
            <a:avLst/>
          </a:prstGeom>
        </p:spPr>
        <p:txBody>
          <a:bodyPr spcFirstLastPara="1" wrap="square" lIns="0" tIns="0" rIns="0" bIns="0" anchor="t" anchorCtr="0">
            <a:noAutofit/>
          </a:bodyPr>
          <a:lstStyle>
            <a:lvl1pPr lvl="0" rtl="0">
              <a:spcBef>
                <a:spcPts val="640"/>
              </a:spcBef>
              <a:spcAft>
                <a:spcPts val="0"/>
              </a:spcAft>
              <a:buClr>
                <a:srgbClr val="88D2FA"/>
              </a:buClr>
              <a:buSzPts val="2700"/>
              <a:buNone/>
              <a:defRPr sz="2700" b="1">
                <a:solidFill>
                  <a:srgbClr val="88D2FA"/>
                </a:solidFill>
              </a:defRPr>
            </a:lvl1pPr>
            <a:lvl2pPr lvl="1" rtl="0">
              <a:spcBef>
                <a:spcPts val="560"/>
              </a:spcBef>
              <a:spcAft>
                <a:spcPts val="0"/>
              </a:spcAft>
              <a:buClr>
                <a:srgbClr val="88D2FA"/>
              </a:buClr>
              <a:buSzPts val="2700"/>
              <a:buNone/>
              <a:defRPr sz="2700" b="1">
                <a:solidFill>
                  <a:srgbClr val="88D2FA"/>
                </a:solidFill>
              </a:defRPr>
            </a:lvl2pPr>
            <a:lvl3pPr lvl="2" rtl="0">
              <a:spcBef>
                <a:spcPts val="480"/>
              </a:spcBef>
              <a:spcAft>
                <a:spcPts val="0"/>
              </a:spcAft>
              <a:buClr>
                <a:srgbClr val="88D2FA"/>
              </a:buClr>
              <a:buSzPts val="2700"/>
              <a:buNone/>
              <a:defRPr sz="2700" b="1">
                <a:solidFill>
                  <a:srgbClr val="88D2FA"/>
                </a:solidFill>
              </a:defRPr>
            </a:lvl3pPr>
            <a:lvl4pPr lvl="3" rtl="0">
              <a:spcBef>
                <a:spcPts val="400"/>
              </a:spcBef>
              <a:spcAft>
                <a:spcPts val="0"/>
              </a:spcAft>
              <a:buClr>
                <a:srgbClr val="88D2FA"/>
              </a:buClr>
              <a:buSzPts val="2700"/>
              <a:buNone/>
              <a:defRPr sz="2700" b="1">
                <a:solidFill>
                  <a:srgbClr val="88D2FA"/>
                </a:solidFill>
              </a:defRPr>
            </a:lvl4pPr>
            <a:lvl5pPr lvl="4" rtl="0">
              <a:spcBef>
                <a:spcPts val="400"/>
              </a:spcBef>
              <a:spcAft>
                <a:spcPts val="0"/>
              </a:spcAft>
              <a:buClr>
                <a:srgbClr val="88D2FA"/>
              </a:buClr>
              <a:buSzPts val="2700"/>
              <a:buNone/>
              <a:defRPr sz="2700" b="1">
                <a:solidFill>
                  <a:srgbClr val="88D2FA"/>
                </a:solidFill>
              </a:defRPr>
            </a:lvl5pPr>
            <a:lvl6pPr lvl="5" rtl="0">
              <a:spcBef>
                <a:spcPts val="400"/>
              </a:spcBef>
              <a:spcAft>
                <a:spcPts val="0"/>
              </a:spcAft>
              <a:buClr>
                <a:srgbClr val="88D2FA"/>
              </a:buClr>
              <a:buSzPts val="2700"/>
              <a:buNone/>
              <a:defRPr sz="2700" b="1">
                <a:solidFill>
                  <a:srgbClr val="88D2FA"/>
                </a:solidFill>
              </a:defRPr>
            </a:lvl6pPr>
            <a:lvl7pPr lvl="6" rtl="0">
              <a:spcBef>
                <a:spcPts val="400"/>
              </a:spcBef>
              <a:spcAft>
                <a:spcPts val="0"/>
              </a:spcAft>
              <a:buClr>
                <a:srgbClr val="88D2FA"/>
              </a:buClr>
              <a:buSzPts val="2700"/>
              <a:buNone/>
              <a:defRPr sz="2700" b="1">
                <a:solidFill>
                  <a:srgbClr val="88D2FA"/>
                </a:solidFill>
              </a:defRPr>
            </a:lvl7pPr>
            <a:lvl8pPr lvl="7" rtl="0">
              <a:spcBef>
                <a:spcPts val="400"/>
              </a:spcBef>
              <a:spcAft>
                <a:spcPts val="0"/>
              </a:spcAft>
              <a:buClr>
                <a:srgbClr val="88D2FA"/>
              </a:buClr>
              <a:buSzPts val="2700"/>
              <a:buNone/>
              <a:defRPr sz="2700" b="1">
                <a:solidFill>
                  <a:srgbClr val="88D2FA"/>
                </a:solidFill>
              </a:defRPr>
            </a:lvl8pPr>
            <a:lvl9pPr lvl="8" rtl="0">
              <a:spcBef>
                <a:spcPts val="400"/>
              </a:spcBef>
              <a:spcAft>
                <a:spcPts val="0"/>
              </a:spcAft>
              <a:buClr>
                <a:srgbClr val="88D2FA"/>
              </a:buClr>
              <a:buSzPts val="2700"/>
              <a:buNone/>
              <a:defRPr sz="2700" b="1">
                <a:solidFill>
                  <a:srgbClr val="88D2FA"/>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30000"/>
          </a:blip>
          <a:srcRect t="7827" b="7819"/>
          <a:stretch/>
        </p:blipFill>
        <p:spPr>
          <a:xfrm>
            <a:off x="0" y="0"/>
            <a:ext cx="18288000" cy="10287001"/>
          </a:xfrm>
          <a:prstGeom prst="rect">
            <a:avLst/>
          </a:prstGeom>
          <a:noFill/>
          <a:ln>
            <a:noFill/>
          </a:ln>
        </p:spPr>
      </p:pic>
      <p:sp>
        <p:nvSpPr>
          <p:cNvPr id="21" name="Google Shape;21;p3"/>
          <p:cNvSpPr>
            <a:spLocks noGrp="1"/>
          </p:cNvSpPr>
          <p:nvPr>
            <p:ph type="pic" idx="2"/>
          </p:nvPr>
        </p:nvSpPr>
        <p:spPr>
          <a:xfrm>
            <a:off x="4370950" y="2412375"/>
            <a:ext cx="9575400" cy="5804400"/>
          </a:xfrm>
          <a:prstGeom prst="rect">
            <a:avLst/>
          </a:prstGeom>
          <a:noFill/>
          <a:ln>
            <a:noFill/>
          </a:ln>
        </p:spPr>
      </p:sp>
      <p:grpSp>
        <p:nvGrpSpPr>
          <p:cNvPr id="22" name="Google Shape;22;p3"/>
          <p:cNvGrpSpPr/>
          <p:nvPr/>
        </p:nvGrpSpPr>
        <p:grpSpPr>
          <a:xfrm>
            <a:off x="3227088" y="6343650"/>
            <a:ext cx="2250968" cy="2250968"/>
            <a:chOff x="0" y="0"/>
            <a:chExt cx="812800" cy="812800"/>
          </a:xfrm>
        </p:grpSpPr>
        <p:sp>
          <p:nvSpPr>
            <p:cNvPr id="23" name="Google Shape;23;p3"/>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24" name="Google Shape;24;p3"/>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 name="Google Shape;25;p3"/>
          <p:cNvGrpSpPr/>
          <p:nvPr/>
        </p:nvGrpSpPr>
        <p:grpSpPr>
          <a:xfrm>
            <a:off x="1028700" y="457676"/>
            <a:ext cx="16230651" cy="590074"/>
            <a:chOff x="0" y="-47625"/>
            <a:chExt cx="21640868" cy="786765"/>
          </a:xfrm>
        </p:grpSpPr>
        <p:cxnSp>
          <p:nvCxnSpPr>
            <p:cNvPr id="26" name="Google Shape;26;p3"/>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27" name="Google Shape;27;p3"/>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28" name="Google Shape;28;p3"/>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cxnSp>
        <p:nvCxnSpPr>
          <p:cNvPr id="29" name="Google Shape;29;p3"/>
          <p:cNvCxnSpPr/>
          <p:nvPr/>
        </p:nvCxnSpPr>
        <p:spPr>
          <a:xfrm>
            <a:off x="1028700" y="9277350"/>
            <a:ext cx="16230600" cy="0"/>
          </a:xfrm>
          <a:prstGeom prst="straightConnector1">
            <a:avLst/>
          </a:prstGeom>
          <a:noFill/>
          <a:ln w="38100" cap="flat" cmpd="sng">
            <a:solidFill>
              <a:srgbClr val="FFFFFF"/>
            </a:solidFill>
            <a:prstDash val="solid"/>
            <a:round/>
            <a:headEnd type="none" w="sm" len="sm"/>
            <a:tailEnd type="none" w="sm" len="sm"/>
          </a:ln>
        </p:spPr>
      </p:cxnSp>
      <p:sp>
        <p:nvSpPr>
          <p:cNvPr id="30" name="Google Shape;30;p3"/>
          <p:cNvSpPr txBox="1"/>
          <p:nvPr/>
        </p:nvSpPr>
        <p:spPr>
          <a:xfrm>
            <a:off x="7279338" y="9571891"/>
            <a:ext cx="37293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PRESENTED BY: CHIDI EZE</a:t>
            </a:r>
            <a:endParaRPr/>
          </a:p>
        </p:txBody>
      </p:sp>
      <p:sp>
        <p:nvSpPr>
          <p:cNvPr id="31" name="Google Shape;31;p3"/>
          <p:cNvSpPr txBox="1">
            <a:spLocks noGrp="1"/>
          </p:cNvSpPr>
          <p:nvPr>
            <p:ph type="title"/>
          </p:nvPr>
        </p:nvSpPr>
        <p:spPr>
          <a:xfrm>
            <a:off x="1028700" y="1890725"/>
            <a:ext cx="12624900" cy="2968200"/>
          </a:xfrm>
          <a:prstGeom prst="rect">
            <a:avLst/>
          </a:prstGeom>
        </p:spPr>
        <p:txBody>
          <a:bodyPr spcFirstLastPara="1" wrap="square" lIns="0" tIns="0" rIns="0" bIns="0" anchor="t" anchorCtr="0">
            <a:noAutofit/>
          </a:bodyPr>
          <a:lstStyle>
            <a:lvl1pPr lvl="0" algn="l">
              <a:spcBef>
                <a:spcPts val="0"/>
              </a:spcBef>
              <a:spcAft>
                <a:spcPts val="0"/>
              </a:spcAft>
              <a:buSzPts val="9600"/>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title" idx="3"/>
          </p:nvPr>
        </p:nvSpPr>
        <p:spPr>
          <a:xfrm>
            <a:off x="10238200" y="6216475"/>
            <a:ext cx="6911400" cy="2505300"/>
          </a:xfrm>
          <a:prstGeom prst="rect">
            <a:avLst/>
          </a:prstGeom>
        </p:spPr>
        <p:txBody>
          <a:bodyPr spcFirstLastPara="1" wrap="square" lIns="0" tIns="0" rIns="0" bIns="0" anchor="t" anchorCtr="0">
            <a:noAutofit/>
          </a:bodyPr>
          <a:lstStyle>
            <a:lvl1pPr lvl="0" algn="r" rtl="0">
              <a:spcBef>
                <a:spcPts val="0"/>
              </a:spcBef>
              <a:spcAft>
                <a:spcPts val="0"/>
              </a:spcAft>
              <a:buSzPts val="9600"/>
              <a:buNone/>
              <a:defRPr sz="9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p4"/>
          <p:cNvSpPr>
            <a:spLocks noGrp="1"/>
          </p:cNvSpPr>
          <p:nvPr>
            <p:ph type="pic" idx="2"/>
          </p:nvPr>
        </p:nvSpPr>
        <p:spPr>
          <a:xfrm>
            <a:off x="0" y="7127100"/>
            <a:ext cx="18288000" cy="3159900"/>
          </a:xfrm>
          <a:prstGeom prst="rect">
            <a:avLst/>
          </a:prstGeom>
          <a:noFill/>
          <a:ln>
            <a:noFill/>
          </a:ln>
        </p:spPr>
      </p:sp>
      <p:sp>
        <p:nvSpPr>
          <p:cNvPr id="35" name="Google Shape;35;p4"/>
          <p:cNvSpPr txBox="1">
            <a:spLocks noGrp="1"/>
          </p:cNvSpPr>
          <p:nvPr>
            <p:ph type="title"/>
          </p:nvPr>
        </p:nvSpPr>
        <p:spPr>
          <a:xfrm>
            <a:off x="1028700" y="2265625"/>
            <a:ext cx="4045500" cy="1248900"/>
          </a:xfrm>
          <a:prstGeom prst="rect">
            <a:avLst/>
          </a:prstGeom>
        </p:spPr>
        <p:txBody>
          <a:bodyPr spcFirstLastPara="1" wrap="square" lIns="0" tIns="0" rIns="0" bIns="0" anchor="t" anchorCtr="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4"/>
          <p:cNvCxnSpPr/>
          <p:nvPr/>
        </p:nvCxnSpPr>
        <p:spPr>
          <a:xfrm>
            <a:off x="5906476" y="5891832"/>
            <a:ext cx="5044725" cy="0"/>
          </a:xfrm>
          <a:prstGeom prst="straightConnector1">
            <a:avLst/>
          </a:prstGeom>
          <a:noFill/>
          <a:ln w="50800" cap="flat" cmpd="sng">
            <a:solidFill>
              <a:srgbClr val="FFFFFF"/>
            </a:solidFill>
            <a:prstDash val="solid"/>
            <a:round/>
            <a:headEnd type="none" w="sm" len="sm"/>
            <a:tailEnd type="none" w="sm" len="sm"/>
          </a:ln>
        </p:spPr>
      </p:cxnSp>
      <p:cxnSp>
        <p:nvCxnSpPr>
          <p:cNvPr id="37" name="Google Shape;37;p4"/>
          <p:cNvCxnSpPr/>
          <p:nvPr/>
        </p:nvCxnSpPr>
        <p:spPr>
          <a:xfrm>
            <a:off x="5906476" y="4443203"/>
            <a:ext cx="5044725" cy="0"/>
          </a:xfrm>
          <a:prstGeom prst="straightConnector1">
            <a:avLst/>
          </a:prstGeom>
          <a:noFill/>
          <a:ln w="50800" cap="flat" cmpd="sng">
            <a:solidFill>
              <a:srgbClr val="FFFFFF"/>
            </a:solidFill>
            <a:prstDash val="solid"/>
            <a:round/>
            <a:headEnd type="none" w="sm" len="sm"/>
            <a:tailEnd type="none" w="sm" len="sm"/>
          </a:ln>
        </p:spPr>
      </p:cxnSp>
      <p:cxnSp>
        <p:nvCxnSpPr>
          <p:cNvPr id="38" name="Google Shape;38;p4"/>
          <p:cNvCxnSpPr/>
          <p:nvPr/>
        </p:nvCxnSpPr>
        <p:spPr>
          <a:xfrm>
            <a:off x="5906476" y="3211718"/>
            <a:ext cx="5044725" cy="0"/>
          </a:xfrm>
          <a:prstGeom prst="straightConnector1">
            <a:avLst/>
          </a:prstGeom>
          <a:noFill/>
          <a:ln w="50800" cap="flat" cmpd="sng">
            <a:solidFill>
              <a:srgbClr val="FFFFFF"/>
            </a:solidFill>
            <a:prstDash val="solid"/>
            <a:round/>
            <a:headEnd type="none" w="sm" len="sm"/>
            <a:tailEnd type="none" w="sm" len="sm"/>
          </a:ln>
        </p:spPr>
      </p:cxnSp>
      <p:cxnSp>
        <p:nvCxnSpPr>
          <p:cNvPr id="39" name="Google Shape;39;p4"/>
          <p:cNvCxnSpPr/>
          <p:nvPr/>
        </p:nvCxnSpPr>
        <p:spPr>
          <a:xfrm>
            <a:off x="11783596" y="5891832"/>
            <a:ext cx="5044725" cy="0"/>
          </a:xfrm>
          <a:prstGeom prst="straightConnector1">
            <a:avLst/>
          </a:prstGeom>
          <a:noFill/>
          <a:ln w="50800" cap="flat" cmpd="sng">
            <a:solidFill>
              <a:srgbClr val="FFFFFF"/>
            </a:solidFill>
            <a:prstDash val="solid"/>
            <a:round/>
            <a:headEnd type="none" w="sm" len="sm"/>
            <a:tailEnd type="none" w="sm" len="sm"/>
          </a:ln>
        </p:spPr>
      </p:cxnSp>
      <p:cxnSp>
        <p:nvCxnSpPr>
          <p:cNvPr id="40" name="Google Shape;40;p4"/>
          <p:cNvCxnSpPr/>
          <p:nvPr/>
        </p:nvCxnSpPr>
        <p:spPr>
          <a:xfrm>
            <a:off x="11783596" y="4443203"/>
            <a:ext cx="5044725" cy="0"/>
          </a:xfrm>
          <a:prstGeom prst="straightConnector1">
            <a:avLst/>
          </a:prstGeom>
          <a:noFill/>
          <a:ln w="50800" cap="flat" cmpd="sng">
            <a:solidFill>
              <a:srgbClr val="FFFFFF"/>
            </a:solidFill>
            <a:prstDash val="solid"/>
            <a:round/>
            <a:headEnd type="none" w="sm" len="sm"/>
            <a:tailEnd type="none" w="sm" len="sm"/>
          </a:ln>
        </p:spPr>
      </p:cxnSp>
      <p:cxnSp>
        <p:nvCxnSpPr>
          <p:cNvPr id="41" name="Google Shape;41;p4"/>
          <p:cNvCxnSpPr/>
          <p:nvPr/>
        </p:nvCxnSpPr>
        <p:spPr>
          <a:xfrm>
            <a:off x="11783596" y="3211718"/>
            <a:ext cx="5044725" cy="0"/>
          </a:xfrm>
          <a:prstGeom prst="straightConnector1">
            <a:avLst/>
          </a:prstGeom>
          <a:noFill/>
          <a:ln w="50800" cap="flat" cmpd="sng">
            <a:solidFill>
              <a:srgbClr val="FFFFFF"/>
            </a:solidFill>
            <a:prstDash val="solid"/>
            <a:round/>
            <a:headEnd type="none" w="sm" len="sm"/>
            <a:tailEnd type="none" w="sm" len="sm"/>
          </a:ln>
        </p:spPr>
      </p:cxnSp>
      <p:sp>
        <p:nvSpPr>
          <p:cNvPr id="42" name="Google Shape;42;p4"/>
          <p:cNvSpPr txBox="1">
            <a:spLocks noGrp="1"/>
          </p:cNvSpPr>
          <p:nvPr>
            <p:ph type="subTitle" idx="1"/>
          </p:nvPr>
        </p:nvSpPr>
        <p:spPr>
          <a:xfrm>
            <a:off x="5916050" y="2378625"/>
            <a:ext cx="5044800" cy="528600"/>
          </a:xfrm>
          <a:prstGeom prst="rect">
            <a:avLst/>
          </a:prstGeom>
        </p:spPr>
        <p:txBody>
          <a:bodyPr spcFirstLastPara="1" wrap="square" lIns="0" tIns="0" rIns="0" bIns="0" anchor="t" anchorCtr="0">
            <a:noAutofit/>
          </a:bodyPr>
          <a:lstStyle>
            <a:lvl1pPr lvl="0">
              <a:spcBef>
                <a:spcPts val="640"/>
              </a:spcBef>
              <a:spcAft>
                <a:spcPts val="0"/>
              </a:spcAft>
              <a:buSzPts val="3600"/>
              <a:buNone/>
              <a:defRPr sz="36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43" name="Google Shape;43;p4"/>
          <p:cNvSpPr txBox="1">
            <a:spLocks noGrp="1"/>
          </p:cNvSpPr>
          <p:nvPr>
            <p:ph type="subTitle" idx="3"/>
          </p:nvPr>
        </p:nvSpPr>
        <p:spPr>
          <a:xfrm>
            <a:off x="5916050" y="3710150"/>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4" name="Google Shape;44;p4"/>
          <p:cNvSpPr txBox="1">
            <a:spLocks noGrp="1"/>
          </p:cNvSpPr>
          <p:nvPr>
            <p:ph type="subTitle" idx="4"/>
          </p:nvPr>
        </p:nvSpPr>
        <p:spPr>
          <a:xfrm>
            <a:off x="5916050" y="516367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5" name="Google Shape;45;p4"/>
          <p:cNvSpPr txBox="1">
            <a:spLocks noGrp="1"/>
          </p:cNvSpPr>
          <p:nvPr>
            <p:ph type="subTitle" idx="5"/>
          </p:nvPr>
        </p:nvSpPr>
        <p:spPr>
          <a:xfrm>
            <a:off x="11783563" y="239382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6" name="Google Shape;46;p4"/>
          <p:cNvSpPr txBox="1">
            <a:spLocks noGrp="1"/>
          </p:cNvSpPr>
          <p:nvPr>
            <p:ph type="subTitle" idx="6"/>
          </p:nvPr>
        </p:nvSpPr>
        <p:spPr>
          <a:xfrm>
            <a:off x="11783563" y="3725350"/>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7" name="Google Shape;47;p4"/>
          <p:cNvSpPr txBox="1">
            <a:spLocks noGrp="1"/>
          </p:cNvSpPr>
          <p:nvPr>
            <p:ph type="subTitle" idx="7"/>
          </p:nvPr>
        </p:nvSpPr>
        <p:spPr>
          <a:xfrm>
            <a:off x="11783563" y="5178875"/>
            <a:ext cx="5044800" cy="5286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48"/>
        <p:cNvGrpSpPr/>
        <p:nvPr/>
      </p:nvGrpSpPr>
      <p:grpSpPr>
        <a:xfrm>
          <a:off x="0" y="0"/>
          <a:ext cx="0" cy="0"/>
          <a:chOff x="0" y="0"/>
          <a:chExt cx="0" cy="0"/>
        </a:xfrm>
      </p:grpSpPr>
      <p:sp>
        <p:nvSpPr>
          <p:cNvPr id="49" name="Google Shape;49;p5"/>
          <p:cNvSpPr>
            <a:spLocks noGrp="1"/>
          </p:cNvSpPr>
          <p:nvPr>
            <p:ph type="pic" idx="2"/>
          </p:nvPr>
        </p:nvSpPr>
        <p:spPr>
          <a:xfrm>
            <a:off x="2393975" y="2325500"/>
            <a:ext cx="9986400" cy="4931400"/>
          </a:xfrm>
          <a:prstGeom prst="rect">
            <a:avLst/>
          </a:prstGeom>
          <a:noFill/>
          <a:ln>
            <a:noFill/>
          </a:ln>
        </p:spPr>
      </p:sp>
      <p:sp>
        <p:nvSpPr>
          <p:cNvPr id="50" name="Google Shape;50;p5"/>
          <p:cNvSpPr>
            <a:spLocks noGrp="1"/>
          </p:cNvSpPr>
          <p:nvPr>
            <p:ph type="pic" idx="3"/>
          </p:nvPr>
        </p:nvSpPr>
        <p:spPr>
          <a:xfrm>
            <a:off x="12975800" y="2325500"/>
            <a:ext cx="5817600" cy="4931400"/>
          </a:xfrm>
          <a:prstGeom prst="rect">
            <a:avLst/>
          </a:prstGeom>
          <a:noFill/>
          <a:ln>
            <a:noFill/>
          </a:ln>
        </p:spPr>
      </p:sp>
      <p:grpSp>
        <p:nvGrpSpPr>
          <p:cNvPr id="51" name="Google Shape;51;p5"/>
          <p:cNvGrpSpPr/>
          <p:nvPr/>
        </p:nvGrpSpPr>
        <p:grpSpPr>
          <a:xfrm>
            <a:off x="1424634" y="6287520"/>
            <a:ext cx="1938691" cy="1938691"/>
            <a:chOff x="0" y="0"/>
            <a:chExt cx="812800" cy="812800"/>
          </a:xfrm>
        </p:grpSpPr>
        <p:sp>
          <p:nvSpPr>
            <p:cNvPr id="52" name="Google Shape;52;p5"/>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53" name="Google Shape;53;p5"/>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 name="Google Shape;54;p5"/>
          <p:cNvSpPr txBox="1">
            <a:spLocks noGrp="1"/>
          </p:cNvSpPr>
          <p:nvPr>
            <p:ph type="title"/>
          </p:nvPr>
        </p:nvSpPr>
        <p:spPr>
          <a:xfrm>
            <a:off x="1028700" y="1819725"/>
            <a:ext cx="7022100" cy="11430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4777550" y="7949050"/>
            <a:ext cx="5265600" cy="1687500"/>
          </a:xfrm>
          <a:prstGeom prst="rect">
            <a:avLst/>
          </a:prstGeom>
        </p:spPr>
        <p:txBody>
          <a:bodyPr spcFirstLastPara="1" wrap="square" lIns="0" tIns="0" rIns="0" bIns="0" anchor="t" anchorCtr="0">
            <a:noAutofit/>
          </a:bodyPr>
          <a:lstStyle>
            <a:lvl1pPr marL="457200" lvl="0" indent="-361950">
              <a:spcBef>
                <a:spcPts val="640"/>
              </a:spcBef>
              <a:spcAft>
                <a:spcPts val="0"/>
              </a:spcAft>
              <a:buSzPts val="2100"/>
              <a:buChar char="•"/>
              <a:defRPr/>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56" name="Google Shape;56;p5"/>
          <p:cNvSpPr txBox="1">
            <a:spLocks noGrp="1"/>
          </p:cNvSpPr>
          <p:nvPr>
            <p:ph type="body" idx="4"/>
          </p:nvPr>
        </p:nvSpPr>
        <p:spPr>
          <a:xfrm>
            <a:off x="10846000" y="7949050"/>
            <a:ext cx="5265600" cy="1687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57"/>
        <p:cNvGrpSpPr/>
        <p:nvPr/>
      </p:nvGrpSpPr>
      <p:grpSpPr>
        <a:xfrm>
          <a:off x="0" y="0"/>
          <a:ext cx="0" cy="0"/>
          <a:chOff x="0" y="0"/>
          <a:chExt cx="0" cy="0"/>
        </a:xfrm>
      </p:grpSpPr>
      <p:sp>
        <p:nvSpPr>
          <p:cNvPr id="58" name="Google Shape;58;p6"/>
          <p:cNvSpPr>
            <a:spLocks noGrp="1"/>
          </p:cNvSpPr>
          <p:nvPr>
            <p:ph type="pic" idx="2"/>
          </p:nvPr>
        </p:nvSpPr>
        <p:spPr>
          <a:xfrm>
            <a:off x="6551375" y="1088575"/>
            <a:ext cx="5185200" cy="9198300"/>
          </a:xfrm>
          <a:prstGeom prst="rect">
            <a:avLst/>
          </a:prstGeom>
          <a:noFill/>
          <a:ln>
            <a:noFill/>
          </a:ln>
        </p:spPr>
      </p:sp>
      <p:sp>
        <p:nvSpPr>
          <p:cNvPr id="59" name="Google Shape;59;p6"/>
          <p:cNvSpPr txBox="1">
            <a:spLocks noGrp="1"/>
          </p:cNvSpPr>
          <p:nvPr>
            <p:ph type="title"/>
          </p:nvPr>
        </p:nvSpPr>
        <p:spPr>
          <a:xfrm>
            <a:off x="1028700" y="3227600"/>
            <a:ext cx="5273700" cy="1143000"/>
          </a:xfrm>
          <a:prstGeom prst="rect">
            <a:avLst/>
          </a:prstGeom>
        </p:spPr>
        <p:txBody>
          <a:bodyPr spcFirstLastPara="1" wrap="square" lIns="0" tIns="0" rIns="0" bIns="0" anchor="t" anchorCtr="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0" name="Google Shape;60;p6"/>
          <p:cNvGrpSpPr/>
          <p:nvPr/>
        </p:nvGrpSpPr>
        <p:grpSpPr>
          <a:xfrm>
            <a:off x="11316847" y="2897132"/>
            <a:ext cx="1319540" cy="1473811"/>
            <a:chOff x="0" y="-47625"/>
            <a:chExt cx="406500" cy="454025"/>
          </a:xfrm>
        </p:grpSpPr>
        <p:sp>
          <p:nvSpPr>
            <p:cNvPr id="61" name="Google Shape;61;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2" name="Google Shape;62;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3" name="Google Shape;63;p6"/>
          <p:cNvGrpSpPr/>
          <p:nvPr/>
        </p:nvGrpSpPr>
        <p:grpSpPr>
          <a:xfrm>
            <a:off x="11316847" y="5044667"/>
            <a:ext cx="1319540" cy="1473811"/>
            <a:chOff x="0" y="-47625"/>
            <a:chExt cx="406500" cy="454025"/>
          </a:xfrm>
        </p:grpSpPr>
        <p:sp>
          <p:nvSpPr>
            <p:cNvPr id="64" name="Google Shape;64;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5" name="Google Shape;65;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 name="Google Shape;66;p6"/>
          <p:cNvGrpSpPr/>
          <p:nvPr/>
        </p:nvGrpSpPr>
        <p:grpSpPr>
          <a:xfrm>
            <a:off x="11316847" y="7192555"/>
            <a:ext cx="1319540" cy="1473811"/>
            <a:chOff x="0" y="-47625"/>
            <a:chExt cx="406500" cy="454025"/>
          </a:xfrm>
        </p:grpSpPr>
        <p:sp>
          <p:nvSpPr>
            <p:cNvPr id="67" name="Google Shape;67;p6"/>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68" name="Google Shape;68;p6"/>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9" name="Google Shape;69;p6"/>
          <p:cNvSpPr txBox="1">
            <a:spLocks noGrp="1"/>
          </p:cNvSpPr>
          <p:nvPr>
            <p:ph type="body" idx="1"/>
          </p:nvPr>
        </p:nvSpPr>
        <p:spPr>
          <a:xfrm>
            <a:off x="1028700" y="4653725"/>
            <a:ext cx="4659600" cy="22557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0" name="Google Shape;70;p6"/>
          <p:cNvSpPr txBox="1">
            <a:spLocks noGrp="1"/>
          </p:cNvSpPr>
          <p:nvPr>
            <p:ph type="subTitle" idx="3"/>
          </p:nvPr>
        </p:nvSpPr>
        <p:spPr>
          <a:xfrm>
            <a:off x="13133225" y="3069825"/>
            <a:ext cx="3537600" cy="589500"/>
          </a:xfrm>
          <a:prstGeom prst="rect">
            <a:avLst/>
          </a:prstGeom>
        </p:spPr>
        <p:txBody>
          <a:bodyPr spcFirstLastPara="1" wrap="square" lIns="0" tIns="0" rIns="0" bIns="0" anchor="t" anchorCtr="0">
            <a:noAutofit/>
          </a:bodyPr>
          <a:lstStyle>
            <a:lvl1pPr lvl="0">
              <a:spcBef>
                <a:spcPts val="640"/>
              </a:spcBef>
              <a:spcAft>
                <a:spcPts val="0"/>
              </a:spcAft>
              <a:buSzPts val="3600"/>
              <a:buNone/>
              <a:defRPr sz="3600" b="1"/>
            </a:lvl1pPr>
            <a:lvl2pPr lvl="1">
              <a:spcBef>
                <a:spcPts val="560"/>
              </a:spcBef>
              <a:spcAft>
                <a:spcPts val="0"/>
              </a:spcAft>
              <a:buSzPts val="2100"/>
              <a:buNone/>
              <a:defRPr b="1"/>
            </a:lvl2pPr>
            <a:lvl3pPr lvl="2">
              <a:spcBef>
                <a:spcPts val="480"/>
              </a:spcBef>
              <a:spcAft>
                <a:spcPts val="0"/>
              </a:spcAft>
              <a:buSzPts val="2100"/>
              <a:buNone/>
              <a:defRPr b="1"/>
            </a:lvl3pPr>
            <a:lvl4pPr lvl="3">
              <a:spcBef>
                <a:spcPts val="400"/>
              </a:spcBef>
              <a:spcAft>
                <a:spcPts val="0"/>
              </a:spcAft>
              <a:buSzPts val="2100"/>
              <a:buNone/>
              <a:defRPr b="1"/>
            </a:lvl4pPr>
            <a:lvl5pPr lvl="4">
              <a:spcBef>
                <a:spcPts val="400"/>
              </a:spcBef>
              <a:spcAft>
                <a:spcPts val="0"/>
              </a:spcAft>
              <a:buSzPts val="2100"/>
              <a:buNone/>
              <a:defRPr b="1"/>
            </a:lvl5pPr>
            <a:lvl6pPr lvl="5">
              <a:spcBef>
                <a:spcPts val="400"/>
              </a:spcBef>
              <a:spcAft>
                <a:spcPts val="0"/>
              </a:spcAft>
              <a:buSzPts val="2100"/>
              <a:buNone/>
              <a:defRPr b="1"/>
            </a:lvl6pPr>
            <a:lvl7pPr lvl="6">
              <a:spcBef>
                <a:spcPts val="400"/>
              </a:spcBef>
              <a:spcAft>
                <a:spcPts val="0"/>
              </a:spcAft>
              <a:buSzPts val="2100"/>
              <a:buNone/>
              <a:defRPr b="1"/>
            </a:lvl7pPr>
            <a:lvl8pPr lvl="7">
              <a:spcBef>
                <a:spcPts val="400"/>
              </a:spcBef>
              <a:spcAft>
                <a:spcPts val="0"/>
              </a:spcAft>
              <a:buSzPts val="2100"/>
              <a:buNone/>
              <a:defRPr b="1"/>
            </a:lvl8pPr>
            <a:lvl9pPr lvl="8">
              <a:spcBef>
                <a:spcPts val="400"/>
              </a:spcBef>
              <a:spcAft>
                <a:spcPts val="0"/>
              </a:spcAft>
              <a:buSzPts val="2100"/>
              <a:buNone/>
              <a:defRPr b="1"/>
            </a:lvl9pPr>
          </a:lstStyle>
          <a:p>
            <a:endParaRPr/>
          </a:p>
        </p:txBody>
      </p:sp>
      <p:sp>
        <p:nvSpPr>
          <p:cNvPr id="71" name="Google Shape;71;p6"/>
          <p:cNvSpPr txBox="1">
            <a:spLocks noGrp="1"/>
          </p:cNvSpPr>
          <p:nvPr>
            <p:ph type="body" idx="4"/>
          </p:nvPr>
        </p:nvSpPr>
        <p:spPr>
          <a:xfrm>
            <a:off x="13133225" y="378962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2" name="Google Shape;72;p6"/>
          <p:cNvSpPr txBox="1">
            <a:spLocks noGrp="1"/>
          </p:cNvSpPr>
          <p:nvPr>
            <p:ph type="subTitle" idx="5"/>
          </p:nvPr>
        </p:nvSpPr>
        <p:spPr>
          <a:xfrm>
            <a:off x="13133225" y="5126925"/>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73" name="Google Shape;73;p6"/>
          <p:cNvSpPr txBox="1">
            <a:spLocks noGrp="1"/>
          </p:cNvSpPr>
          <p:nvPr>
            <p:ph type="body" idx="6"/>
          </p:nvPr>
        </p:nvSpPr>
        <p:spPr>
          <a:xfrm>
            <a:off x="13133225" y="584672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74" name="Google Shape;74;p6"/>
          <p:cNvSpPr txBox="1">
            <a:spLocks noGrp="1"/>
          </p:cNvSpPr>
          <p:nvPr>
            <p:ph type="subTitle" idx="7"/>
          </p:nvPr>
        </p:nvSpPr>
        <p:spPr>
          <a:xfrm>
            <a:off x="13133225" y="7357075"/>
            <a:ext cx="3537600" cy="589500"/>
          </a:xfrm>
          <a:prstGeom prst="rect">
            <a:avLst/>
          </a:prstGeom>
        </p:spPr>
        <p:txBody>
          <a:bodyPr spcFirstLastPara="1" wrap="square" lIns="0" tIns="0" rIns="0" bIns="0" anchor="t" anchorCtr="0">
            <a:noAutofit/>
          </a:bodyPr>
          <a:lstStyle>
            <a:lvl1pPr lvl="0" rtl="0">
              <a:spcBef>
                <a:spcPts val="640"/>
              </a:spcBef>
              <a:spcAft>
                <a:spcPts val="0"/>
              </a:spcAft>
              <a:buSzPts val="3600"/>
              <a:buNone/>
              <a:defRPr sz="3600" b="1"/>
            </a:lvl1pPr>
            <a:lvl2pPr lvl="1" rtl="0">
              <a:spcBef>
                <a:spcPts val="560"/>
              </a:spcBef>
              <a:spcAft>
                <a:spcPts val="0"/>
              </a:spcAft>
              <a:buSzPts val="2100"/>
              <a:buNone/>
              <a:defRPr b="1"/>
            </a:lvl2pPr>
            <a:lvl3pPr lvl="2" rtl="0">
              <a:spcBef>
                <a:spcPts val="480"/>
              </a:spcBef>
              <a:spcAft>
                <a:spcPts val="0"/>
              </a:spcAft>
              <a:buSzPts val="2100"/>
              <a:buNone/>
              <a:defRPr b="1"/>
            </a:lvl3pPr>
            <a:lvl4pPr lvl="3" rtl="0">
              <a:spcBef>
                <a:spcPts val="400"/>
              </a:spcBef>
              <a:spcAft>
                <a:spcPts val="0"/>
              </a:spcAft>
              <a:buSzPts val="2100"/>
              <a:buNone/>
              <a:defRPr b="1"/>
            </a:lvl4pPr>
            <a:lvl5pPr lvl="4" rtl="0">
              <a:spcBef>
                <a:spcPts val="400"/>
              </a:spcBef>
              <a:spcAft>
                <a:spcPts val="0"/>
              </a:spcAft>
              <a:buSzPts val="2100"/>
              <a:buNone/>
              <a:defRPr b="1"/>
            </a:lvl5pPr>
            <a:lvl6pPr lvl="5" rtl="0">
              <a:spcBef>
                <a:spcPts val="400"/>
              </a:spcBef>
              <a:spcAft>
                <a:spcPts val="0"/>
              </a:spcAft>
              <a:buSzPts val="2100"/>
              <a:buNone/>
              <a:defRPr b="1"/>
            </a:lvl6pPr>
            <a:lvl7pPr lvl="6" rtl="0">
              <a:spcBef>
                <a:spcPts val="400"/>
              </a:spcBef>
              <a:spcAft>
                <a:spcPts val="0"/>
              </a:spcAft>
              <a:buSzPts val="2100"/>
              <a:buNone/>
              <a:defRPr b="1"/>
            </a:lvl7pPr>
            <a:lvl8pPr lvl="7" rtl="0">
              <a:spcBef>
                <a:spcPts val="400"/>
              </a:spcBef>
              <a:spcAft>
                <a:spcPts val="0"/>
              </a:spcAft>
              <a:buSzPts val="2100"/>
              <a:buNone/>
              <a:defRPr b="1"/>
            </a:lvl8pPr>
            <a:lvl9pPr lvl="8" rtl="0">
              <a:spcBef>
                <a:spcPts val="400"/>
              </a:spcBef>
              <a:spcAft>
                <a:spcPts val="0"/>
              </a:spcAft>
              <a:buSzPts val="2100"/>
              <a:buNone/>
              <a:defRPr b="1"/>
            </a:lvl9pPr>
          </a:lstStyle>
          <a:p>
            <a:endParaRPr/>
          </a:p>
        </p:txBody>
      </p:sp>
      <p:sp>
        <p:nvSpPr>
          <p:cNvPr id="75" name="Google Shape;75;p6"/>
          <p:cNvSpPr txBox="1">
            <a:spLocks noGrp="1"/>
          </p:cNvSpPr>
          <p:nvPr>
            <p:ph type="body" idx="8"/>
          </p:nvPr>
        </p:nvSpPr>
        <p:spPr>
          <a:xfrm>
            <a:off x="13133225" y="8076875"/>
            <a:ext cx="3781500" cy="5895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1336800" y="1850775"/>
            <a:ext cx="91725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8" name="Google Shape;78;p7"/>
          <p:cNvGrpSpPr/>
          <p:nvPr/>
        </p:nvGrpSpPr>
        <p:grpSpPr>
          <a:xfrm>
            <a:off x="1928966" y="4765648"/>
            <a:ext cx="3377792" cy="4880637"/>
            <a:chOff x="0" y="-47625"/>
            <a:chExt cx="997841" cy="1441800"/>
          </a:xfrm>
        </p:grpSpPr>
        <p:sp>
          <p:nvSpPr>
            <p:cNvPr id="79" name="Google Shape;79;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0" name="Google Shape;80;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1" name="Google Shape;81;p7"/>
          <p:cNvGrpSpPr/>
          <p:nvPr/>
        </p:nvGrpSpPr>
        <p:grpSpPr>
          <a:xfrm>
            <a:off x="2878988" y="3591706"/>
            <a:ext cx="1478095" cy="1650903"/>
            <a:chOff x="0" y="-47625"/>
            <a:chExt cx="406500" cy="454025"/>
          </a:xfrm>
        </p:grpSpPr>
        <p:sp>
          <p:nvSpPr>
            <p:cNvPr id="82" name="Google Shape;82;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83" name="Google Shape;83;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 name="Google Shape;84;p7"/>
          <p:cNvGrpSpPr/>
          <p:nvPr/>
        </p:nvGrpSpPr>
        <p:grpSpPr>
          <a:xfrm>
            <a:off x="5614317" y="4765648"/>
            <a:ext cx="3377792" cy="4880637"/>
            <a:chOff x="0" y="-47625"/>
            <a:chExt cx="997841" cy="1441800"/>
          </a:xfrm>
        </p:grpSpPr>
        <p:sp>
          <p:nvSpPr>
            <p:cNvPr id="85" name="Google Shape;85;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6" name="Google Shape;86;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7"/>
          <p:cNvGrpSpPr/>
          <p:nvPr/>
        </p:nvGrpSpPr>
        <p:grpSpPr>
          <a:xfrm>
            <a:off x="9297792" y="4765648"/>
            <a:ext cx="3377792" cy="4880637"/>
            <a:chOff x="0" y="-47625"/>
            <a:chExt cx="997841" cy="1441800"/>
          </a:xfrm>
        </p:grpSpPr>
        <p:sp>
          <p:nvSpPr>
            <p:cNvPr id="88" name="Google Shape;88;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89" name="Google Shape;89;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7"/>
          <p:cNvGrpSpPr/>
          <p:nvPr/>
        </p:nvGrpSpPr>
        <p:grpSpPr>
          <a:xfrm>
            <a:off x="12981268" y="4765648"/>
            <a:ext cx="3377792" cy="4880637"/>
            <a:chOff x="0" y="-47625"/>
            <a:chExt cx="997841" cy="1441800"/>
          </a:xfrm>
        </p:grpSpPr>
        <p:sp>
          <p:nvSpPr>
            <p:cNvPr id="91" name="Google Shape;91;p7"/>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92" name="Google Shape;92;p7"/>
            <p:cNvSpPr txBox="1"/>
            <p:nvPr/>
          </p:nvSpPr>
          <p:spPr>
            <a:xfrm>
              <a:off x="0" y="-47625"/>
              <a:ext cx="997800" cy="14418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3" name="Google Shape;93;p7"/>
          <p:cNvSpPr/>
          <p:nvPr/>
        </p:nvSpPr>
        <p:spPr>
          <a:xfrm>
            <a:off x="13931289" y="3764878"/>
            <a:ext cx="1477711" cy="1477711"/>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94" name="Google Shape;94;p7"/>
          <p:cNvSpPr txBox="1"/>
          <p:nvPr/>
        </p:nvSpPr>
        <p:spPr>
          <a:xfrm>
            <a:off x="13931289" y="3591709"/>
            <a:ext cx="1478075" cy="1650426"/>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95" name="Google Shape;95;p7"/>
          <p:cNvGrpSpPr/>
          <p:nvPr/>
        </p:nvGrpSpPr>
        <p:grpSpPr>
          <a:xfrm>
            <a:off x="6562770" y="3591706"/>
            <a:ext cx="1478095" cy="1650903"/>
            <a:chOff x="0" y="-47625"/>
            <a:chExt cx="406500" cy="454025"/>
          </a:xfrm>
        </p:grpSpPr>
        <p:sp>
          <p:nvSpPr>
            <p:cNvPr id="96" name="Google Shape;96;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97" name="Google Shape;97;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7"/>
          <p:cNvGrpSpPr/>
          <p:nvPr/>
        </p:nvGrpSpPr>
        <p:grpSpPr>
          <a:xfrm>
            <a:off x="10247814" y="3591706"/>
            <a:ext cx="1478095" cy="1650903"/>
            <a:chOff x="0" y="-47625"/>
            <a:chExt cx="406500" cy="454025"/>
          </a:xfrm>
        </p:grpSpPr>
        <p:sp>
          <p:nvSpPr>
            <p:cNvPr id="99" name="Google Shape;99;p7"/>
            <p:cNvSpPr/>
            <p:nvPr/>
          </p:nvSpPr>
          <p:spPr>
            <a:xfrm>
              <a:off x="0" y="0"/>
              <a:ext cx="406400" cy="406400"/>
            </a:xfrm>
            <a:custGeom>
              <a:avLst/>
              <a:gdLst/>
              <a:ahLst/>
              <a:cxnLst/>
              <a:rect l="l" t="t" r="r" b="b"/>
              <a:pathLst>
                <a:path w="406400" h="406400" extrusionOk="0">
                  <a:moveTo>
                    <a:pt x="0" y="0"/>
                  </a:moveTo>
                  <a:lnTo>
                    <a:pt x="406400" y="0"/>
                  </a:lnTo>
                  <a:lnTo>
                    <a:pt x="406400" y="406400"/>
                  </a:lnTo>
                  <a:lnTo>
                    <a:pt x="0" y="406400"/>
                  </a:lnTo>
                  <a:close/>
                </a:path>
              </a:pathLst>
            </a:custGeom>
            <a:solidFill>
              <a:srgbClr val="FFFDFC"/>
            </a:solidFill>
            <a:ln>
              <a:noFill/>
            </a:ln>
          </p:spPr>
        </p:sp>
        <p:sp>
          <p:nvSpPr>
            <p:cNvPr id="100" name="Google Shape;100;p7"/>
            <p:cNvSpPr txBox="1"/>
            <p:nvPr/>
          </p:nvSpPr>
          <p:spPr>
            <a:xfrm>
              <a:off x="0" y="-47625"/>
              <a:ext cx="406500" cy="453900"/>
            </a:xfrm>
            <a:prstGeom prst="rect">
              <a:avLst/>
            </a:prstGeom>
            <a:noFill/>
            <a:ln>
              <a:noFill/>
            </a:ln>
          </p:spPr>
          <p:txBody>
            <a:bodyPr spcFirstLastPara="1" wrap="square" lIns="50800" tIns="50800" rIns="50800" bIns="50800" anchor="ctr" anchorCtr="0">
              <a:noAutofit/>
            </a:bodyPr>
            <a:lstStyle/>
            <a:p>
              <a:pPr marL="0" marR="0" lvl="0" indent="0" algn="ctr" rtl="0">
                <a:lnSpc>
                  <a:spcPct val="13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01" name="Google Shape;101;p7"/>
          <p:cNvCxnSpPr/>
          <p:nvPr/>
        </p:nvCxnSpPr>
        <p:spPr>
          <a:xfrm>
            <a:off x="4769677" y="9156818"/>
            <a:ext cx="1689300" cy="0"/>
          </a:xfrm>
          <a:prstGeom prst="straightConnector1">
            <a:avLst/>
          </a:prstGeom>
          <a:noFill/>
          <a:ln w="38100" cap="flat" cmpd="sng">
            <a:solidFill>
              <a:srgbClr val="FFFFFF"/>
            </a:solidFill>
            <a:prstDash val="solid"/>
            <a:round/>
            <a:headEnd type="none" w="sm" len="sm"/>
            <a:tailEnd type="triangle" w="med" len="med"/>
          </a:ln>
        </p:spPr>
      </p:cxnSp>
      <p:cxnSp>
        <p:nvCxnSpPr>
          <p:cNvPr id="102" name="Google Shape;102;p7"/>
          <p:cNvCxnSpPr/>
          <p:nvPr/>
        </p:nvCxnSpPr>
        <p:spPr>
          <a:xfrm>
            <a:off x="8539059" y="9156818"/>
            <a:ext cx="1689300" cy="0"/>
          </a:xfrm>
          <a:prstGeom prst="straightConnector1">
            <a:avLst/>
          </a:prstGeom>
          <a:noFill/>
          <a:ln w="38100" cap="flat" cmpd="sng">
            <a:solidFill>
              <a:srgbClr val="FFFFFF"/>
            </a:solidFill>
            <a:prstDash val="solid"/>
            <a:round/>
            <a:headEnd type="none" w="sm" len="sm"/>
            <a:tailEnd type="triangle" w="med" len="med"/>
          </a:ln>
        </p:spPr>
      </p:cxnSp>
      <p:cxnSp>
        <p:nvCxnSpPr>
          <p:cNvPr id="103" name="Google Shape;103;p7"/>
          <p:cNvCxnSpPr/>
          <p:nvPr/>
        </p:nvCxnSpPr>
        <p:spPr>
          <a:xfrm>
            <a:off x="12323395" y="9156818"/>
            <a:ext cx="1689300" cy="0"/>
          </a:xfrm>
          <a:prstGeom prst="straightConnector1">
            <a:avLst/>
          </a:prstGeom>
          <a:noFill/>
          <a:ln w="38100" cap="flat" cmpd="sng">
            <a:solidFill>
              <a:srgbClr val="FFFFFF"/>
            </a:solidFill>
            <a:prstDash val="solid"/>
            <a:round/>
            <a:headEnd type="none" w="sm" len="sm"/>
            <a:tailEnd type="triangle" w="med" len="med"/>
          </a:ln>
        </p:spPr>
      </p:cxnSp>
      <p:sp>
        <p:nvSpPr>
          <p:cNvPr id="104" name="Google Shape;104;p7"/>
          <p:cNvSpPr txBox="1">
            <a:spLocks noGrp="1"/>
          </p:cNvSpPr>
          <p:nvPr>
            <p:ph type="body" idx="1"/>
          </p:nvPr>
        </p:nvSpPr>
        <p:spPr>
          <a:xfrm>
            <a:off x="11725900" y="1765900"/>
            <a:ext cx="5085900" cy="13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5" name="Google Shape;105;p7"/>
          <p:cNvSpPr txBox="1">
            <a:spLocks noGrp="1"/>
          </p:cNvSpPr>
          <p:nvPr>
            <p:ph type="subTitle" idx="2"/>
          </p:nvPr>
        </p:nvSpPr>
        <p:spPr>
          <a:xfrm>
            <a:off x="1771025" y="57805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06" name="Google Shape;106;p7"/>
          <p:cNvSpPr txBox="1">
            <a:spLocks noGrp="1"/>
          </p:cNvSpPr>
          <p:nvPr>
            <p:ph type="body" idx="3"/>
          </p:nvPr>
        </p:nvSpPr>
        <p:spPr>
          <a:xfrm>
            <a:off x="2282675" y="66025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7" name="Google Shape;107;p7"/>
          <p:cNvSpPr txBox="1">
            <a:spLocks noGrp="1"/>
          </p:cNvSpPr>
          <p:nvPr>
            <p:ph type="subTitle" idx="4"/>
          </p:nvPr>
        </p:nvSpPr>
        <p:spPr>
          <a:xfrm>
            <a:off x="5614325" y="58405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08" name="Google Shape;108;p7"/>
          <p:cNvSpPr txBox="1">
            <a:spLocks noGrp="1"/>
          </p:cNvSpPr>
          <p:nvPr>
            <p:ph type="body" idx="5"/>
          </p:nvPr>
        </p:nvSpPr>
        <p:spPr>
          <a:xfrm>
            <a:off x="6125975" y="6662550"/>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9" name="Google Shape;109;p7"/>
          <p:cNvSpPr txBox="1">
            <a:spLocks noGrp="1"/>
          </p:cNvSpPr>
          <p:nvPr>
            <p:ph type="subTitle" idx="6"/>
          </p:nvPr>
        </p:nvSpPr>
        <p:spPr>
          <a:xfrm>
            <a:off x="9217888" y="599010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10" name="Google Shape;110;p7"/>
          <p:cNvSpPr txBox="1">
            <a:spLocks noGrp="1"/>
          </p:cNvSpPr>
          <p:nvPr>
            <p:ph type="body" idx="7"/>
          </p:nvPr>
        </p:nvSpPr>
        <p:spPr>
          <a:xfrm>
            <a:off x="9729538" y="681212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11" name="Google Shape;111;p7"/>
          <p:cNvSpPr txBox="1">
            <a:spLocks noGrp="1"/>
          </p:cNvSpPr>
          <p:nvPr>
            <p:ph type="subTitle" idx="8"/>
          </p:nvPr>
        </p:nvSpPr>
        <p:spPr>
          <a:xfrm>
            <a:off x="12897675" y="6115363"/>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12" name="Google Shape;112;p7"/>
          <p:cNvSpPr txBox="1">
            <a:spLocks noGrp="1"/>
          </p:cNvSpPr>
          <p:nvPr>
            <p:ph type="body" idx="9"/>
          </p:nvPr>
        </p:nvSpPr>
        <p:spPr>
          <a:xfrm>
            <a:off x="13409325" y="6937388"/>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2806050" y="2041975"/>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15" name="Google Shape;115;p8"/>
          <p:cNvGrpSpPr/>
          <p:nvPr/>
        </p:nvGrpSpPr>
        <p:grpSpPr>
          <a:xfrm>
            <a:off x="1816950" y="4819749"/>
            <a:ext cx="3663494" cy="933750"/>
            <a:chOff x="0" y="-47625"/>
            <a:chExt cx="1007534" cy="256800"/>
          </a:xfrm>
        </p:grpSpPr>
        <p:sp>
          <p:nvSpPr>
            <p:cNvPr id="116" name="Google Shape;116;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FFFDFC"/>
            </a:solidFill>
            <a:ln>
              <a:noFill/>
            </a:ln>
          </p:spPr>
        </p:sp>
        <p:sp>
          <p:nvSpPr>
            <p:cNvPr id="117" name="Google Shape;117;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8"/>
          <p:cNvGrpSpPr/>
          <p:nvPr/>
        </p:nvGrpSpPr>
        <p:grpSpPr>
          <a:xfrm>
            <a:off x="9144000" y="4819749"/>
            <a:ext cx="3663494" cy="933750"/>
            <a:chOff x="0" y="-47625"/>
            <a:chExt cx="1007534" cy="256800"/>
          </a:xfrm>
        </p:grpSpPr>
        <p:sp>
          <p:nvSpPr>
            <p:cNvPr id="119" name="Google Shape;119;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226F99"/>
            </a:solidFill>
            <a:ln>
              <a:noFill/>
            </a:ln>
          </p:spPr>
        </p:sp>
        <p:sp>
          <p:nvSpPr>
            <p:cNvPr id="120" name="Google Shape;120;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1" name="Google Shape;121;p8"/>
          <p:cNvGrpSpPr/>
          <p:nvPr/>
        </p:nvGrpSpPr>
        <p:grpSpPr>
          <a:xfrm>
            <a:off x="5480475" y="4819749"/>
            <a:ext cx="3663494" cy="933750"/>
            <a:chOff x="0" y="-47625"/>
            <a:chExt cx="1007534" cy="256800"/>
          </a:xfrm>
        </p:grpSpPr>
        <p:sp>
          <p:nvSpPr>
            <p:cNvPr id="122" name="Google Shape;122;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88D2FA"/>
            </a:solidFill>
            <a:ln>
              <a:noFill/>
            </a:ln>
          </p:spPr>
        </p:sp>
        <p:sp>
          <p:nvSpPr>
            <p:cNvPr id="123" name="Google Shape;123;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4" name="Google Shape;124;p8"/>
          <p:cNvGrpSpPr/>
          <p:nvPr/>
        </p:nvGrpSpPr>
        <p:grpSpPr>
          <a:xfrm>
            <a:off x="12807525" y="4819749"/>
            <a:ext cx="3663494" cy="933750"/>
            <a:chOff x="0" y="-47625"/>
            <a:chExt cx="1007534" cy="256800"/>
          </a:xfrm>
        </p:grpSpPr>
        <p:sp>
          <p:nvSpPr>
            <p:cNvPr id="125" name="Google Shape;125;p8"/>
            <p:cNvSpPr/>
            <p:nvPr/>
          </p:nvSpPr>
          <p:spPr>
            <a:xfrm>
              <a:off x="0" y="0"/>
              <a:ext cx="1007534" cy="209095"/>
            </a:xfrm>
            <a:custGeom>
              <a:avLst/>
              <a:gdLst/>
              <a:ahLst/>
              <a:cxnLst/>
              <a:rect l="l" t="t" r="r" b="b"/>
              <a:pathLst>
                <a:path w="1007534" h="209095" extrusionOk="0">
                  <a:moveTo>
                    <a:pt x="0" y="0"/>
                  </a:moveTo>
                  <a:lnTo>
                    <a:pt x="1007534" y="0"/>
                  </a:lnTo>
                  <a:lnTo>
                    <a:pt x="1007534" y="209095"/>
                  </a:lnTo>
                  <a:lnTo>
                    <a:pt x="0" y="209095"/>
                  </a:lnTo>
                  <a:close/>
                </a:path>
              </a:pathLst>
            </a:custGeom>
            <a:solidFill>
              <a:srgbClr val="091D2B"/>
            </a:solidFill>
            <a:ln>
              <a:noFill/>
            </a:ln>
          </p:spPr>
        </p:sp>
        <p:sp>
          <p:nvSpPr>
            <p:cNvPr id="126" name="Google Shape;126;p8"/>
            <p:cNvSpPr txBox="1"/>
            <p:nvPr/>
          </p:nvSpPr>
          <p:spPr>
            <a:xfrm>
              <a:off x="0" y="-47625"/>
              <a:ext cx="1007400" cy="256800"/>
            </a:xfrm>
            <a:prstGeom prst="rect">
              <a:avLst/>
            </a:prstGeom>
            <a:noFill/>
            <a:ln>
              <a:noFill/>
            </a:ln>
          </p:spPr>
          <p:txBody>
            <a:bodyPr spcFirstLastPara="1" wrap="square" lIns="56900" tIns="56900" rIns="56900" bIns="569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8"/>
          <p:cNvSpPr txBox="1">
            <a:spLocks noGrp="1"/>
          </p:cNvSpPr>
          <p:nvPr>
            <p:ph type="subTitle" idx="1"/>
          </p:nvPr>
        </p:nvSpPr>
        <p:spPr>
          <a:xfrm>
            <a:off x="1879900"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28" name="Google Shape;128;p8"/>
          <p:cNvSpPr txBox="1">
            <a:spLocks noGrp="1"/>
          </p:cNvSpPr>
          <p:nvPr>
            <p:ph type="subTitle" idx="2"/>
          </p:nvPr>
        </p:nvSpPr>
        <p:spPr>
          <a:xfrm>
            <a:off x="5631617"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29" name="Google Shape;129;p8"/>
          <p:cNvSpPr txBox="1">
            <a:spLocks noGrp="1"/>
          </p:cNvSpPr>
          <p:nvPr>
            <p:ph type="subTitle" idx="3"/>
          </p:nvPr>
        </p:nvSpPr>
        <p:spPr>
          <a:xfrm>
            <a:off x="9383333"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0" name="Google Shape;130;p8"/>
          <p:cNvSpPr txBox="1">
            <a:spLocks noGrp="1"/>
          </p:cNvSpPr>
          <p:nvPr>
            <p:ph type="subTitle" idx="4"/>
          </p:nvPr>
        </p:nvSpPr>
        <p:spPr>
          <a:xfrm>
            <a:off x="13135050" y="40397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1" name="Google Shape;131;p8"/>
          <p:cNvSpPr txBox="1">
            <a:spLocks noGrp="1"/>
          </p:cNvSpPr>
          <p:nvPr>
            <p:ph type="subTitle" idx="5"/>
          </p:nvPr>
        </p:nvSpPr>
        <p:spPr>
          <a:xfrm>
            <a:off x="1879900"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2" name="Google Shape;132;p8"/>
          <p:cNvSpPr txBox="1">
            <a:spLocks noGrp="1"/>
          </p:cNvSpPr>
          <p:nvPr>
            <p:ph type="body" idx="6"/>
          </p:nvPr>
        </p:nvSpPr>
        <p:spPr>
          <a:xfrm>
            <a:off x="2391550"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3" name="Google Shape;133;p8"/>
          <p:cNvSpPr txBox="1">
            <a:spLocks noGrp="1"/>
          </p:cNvSpPr>
          <p:nvPr>
            <p:ph type="subTitle" idx="7"/>
          </p:nvPr>
        </p:nvSpPr>
        <p:spPr>
          <a:xfrm>
            <a:off x="554342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4" name="Google Shape;134;p8"/>
          <p:cNvSpPr txBox="1">
            <a:spLocks noGrp="1"/>
          </p:cNvSpPr>
          <p:nvPr>
            <p:ph type="body" idx="8"/>
          </p:nvPr>
        </p:nvSpPr>
        <p:spPr>
          <a:xfrm>
            <a:off x="605507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5" name="Google Shape;135;p8"/>
          <p:cNvSpPr txBox="1">
            <a:spLocks noGrp="1"/>
          </p:cNvSpPr>
          <p:nvPr>
            <p:ph type="subTitle" idx="9"/>
          </p:nvPr>
        </p:nvSpPr>
        <p:spPr>
          <a:xfrm>
            <a:off x="938332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6" name="Google Shape;136;p8"/>
          <p:cNvSpPr txBox="1">
            <a:spLocks noGrp="1"/>
          </p:cNvSpPr>
          <p:nvPr>
            <p:ph type="body" idx="13"/>
          </p:nvPr>
        </p:nvSpPr>
        <p:spPr>
          <a:xfrm>
            <a:off x="989497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7" name="Google Shape;137;p8"/>
          <p:cNvSpPr txBox="1">
            <a:spLocks noGrp="1"/>
          </p:cNvSpPr>
          <p:nvPr>
            <p:ph type="subTitle" idx="14"/>
          </p:nvPr>
        </p:nvSpPr>
        <p:spPr>
          <a:xfrm>
            <a:off x="12870475" y="6352050"/>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38" name="Google Shape;138;p8"/>
          <p:cNvSpPr txBox="1">
            <a:spLocks noGrp="1"/>
          </p:cNvSpPr>
          <p:nvPr>
            <p:ph type="body" idx="15"/>
          </p:nvPr>
        </p:nvSpPr>
        <p:spPr>
          <a:xfrm>
            <a:off x="13382125" y="7174075"/>
            <a:ext cx="2514300" cy="2004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139"/>
        <p:cNvGrpSpPr/>
        <p:nvPr/>
      </p:nvGrpSpPr>
      <p:grpSpPr>
        <a:xfrm>
          <a:off x="0" y="0"/>
          <a:ext cx="0" cy="0"/>
          <a:chOff x="0" y="0"/>
          <a:chExt cx="0" cy="0"/>
        </a:xfrm>
      </p:grpSpPr>
      <p:sp>
        <p:nvSpPr>
          <p:cNvPr id="140" name="Google Shape;140;p9"/>
          <p:cNvSpPr>
            <a:spLocks noGrp="1"/>
          </p:cNvSpPr>
          <p:nvPr>
            <p:ph type="pic" idx="2"/>
          </p:nvPr>
        </p:nvSpPr>
        <p:spPr>
          <a:xfrm>
            <a:off x="1685375" y="3579150"/>
            <a:ext cx="5757600" cy="3128700"/>
          </a:xfrm>
          <a:prstGeom prst="rect">
            <a:avLst/>
          </a:prstGeom>
          <a:noFill/>
          <a:ln>
            <a:noFill/>
          </a:ln>
        </p:spPr>
      </p:sp>
      <p:sp>
        <p:nvSpPr>
          <p:cNvPr id="141" name="Google Shape;141;p9"/>
          <p:cNvSpPr>
            <a:spLocks noGrp="1"/>
          </p:cNvSpPr>
          <p:nvPr>
            <p:ph type="pic" idx="3"/>
          </p:nvPr>
        </p:nvSpPr>
        <p:spPr>
          <a:xfrm>
            <a:off x="10450925" y="3579150"/>
            <a:ext cx="5757600" cy="3128700"/>
          </a:xfrm>
          <a:prstGeom prst="rect">
            <a:avLst/>
          </a:prstGeom>
          <a:noFill/>
          <a:ln>
            <a:noFill/>
          </a:ln>
        </p:spPr>
      </p:sp>
      <p:sp>
        <p:nvSpPr>
          <p:cNvPr id="142" name="Google Shape;142;p9"/>
          <p:cNvSpPr txBox="1">
            <a:spLocks noGrp="1"/>
          </p:cNvSpPr>
          <p:nvPr>
            <p:ph type="title"/>
          </p:nvPr>
        </p:nvSpPr>
        <p:spPr>
          <a:xfrm>
            <a:off x="2806050" y="1660975"/>
            <a:ext cx="12675900" cy="1143000"/>
          </a:xfrm>
          <a:prstGeom prst="rect">
            <a:avLst/>
          </a:prstGeom>
        </p:spPr>
        <p:txBody>
          <a:bodyPr spcFirstLastPara="1" wrap="square" lIns="0" tIns="0" rIns="0" bIns="0" anchor="t" anchorCtr="0">
            <a:noAutofit/>
          </a:bodyPr>
          <a:lstStyle>
            <a:lvl1pPr lvl="0" algn="ctr">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 name="Google Shape;143;p9"/>
          <p:cNvGrpSpPr/>
          <p:nvPr/>
        </p:nvGrpSpPr>
        <p:grpSpPr>
          <a:xfrm>
            <a:off x="6632257" y="3204803"/>
            <a:ext cx="1376721" cy="1376721"/>
            <a:chOff x="0" y="0"/>
            <a:chExt cx="812800" cy="812800"/>
          </a:xfrm>
        </p:grpSpPr>
        <p:sp>
          <p:nvSpPr>
            <p:cNvPr id="144" name="Google Shape;144;p9"/>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145" name="Google Shape;145;p9"/>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9"/>
          <p:cNvGrpSpPr/>
          <p:nvPr/>
        </p:nvGrpSpPr>
        <p:grpSpPr>
          <a:xfrm>
            <a:off x="15397759" y="3204803"/>
            <a:ext cx="1376721" cy="1376721"/>
            <a:chOff x="0" y="0"/>
            <a:chExt cx="812800" cy="812800"/>
          </a:xfrm>
        </p:grpSpPr>
        <p:sp>
          <p:nvSpPr>
            <p:cNvPr id="147" name="Google Shape;147;p9"/>
            <p:cNvSpPr/>
            <p:nvPr/>
          </p:nvSpPr>
          <p:spPr>
            <a:xfrm>
              <a:off x="0" y="0"/>
              <a:ext cx="812800" cy="812800"/>
            </a:xfrm>
            <a:custGeom>
              <a:avLst/>
              <a:gdLst/>
              <a:ahLst/>
              <a:cxnLst/>
              <a:rect l="l" t="t" r="r" b="b"/>
              <a:pathLst>
                <a:path w="812800" h="812800" extrusionOk="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w="57150" cap="sq" cmpd="sng">
              <a:solidFill>
                <a:srgbClr val="FFFFFF"/>
              </a:solidFill>
              <a:prstDash val="solid"/>
              <a:miter lim="8000"/>
              <a:headEnd type="none" w="sm" len="sm"/>
              <a:tailEnd type="none" w="sm" len="sm"/>
            </a:ln>
          </p:spPr>
        </p:sp>
        <p:sp>
          <p:nvSpPr>
            <p:cNvPr id="148" name="Google Shape;148;p9"/>
            <p:cNvSpPr txBox="1"/>
            <p:nvPr/>
          </p:nvSpPr>
          <p:spPr>
            <a:xfrm>
              <a:off x="139700" y="92075"/>
              <a:ext cx="533400" cy="5811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49" name="Google Shape;149;p9"/>
          <p:cNvCxnSpPr/>
          <p:nvPr/>
        </p:nvCxnSpPr>
        <p:spPr>
          <a:xfrm rot="10800000">
            <a:off x="9124950" y="4004553"/>
            <a:ext cx="0" cy="3808200"/>
          </a:xfrm>
          <a:prstGeom prst="straightConnector1">
            <a:avLst/>
          </a:prstGeom>
          <a:noFill/>
          <a:ln w="38100" cap="flat" cmpd="sng">
            <a:solidFill>
              <a:srgbClr val="FFFFFF"/>
            </a:solidFill>
            <a:prstDash val="solid"/>
            <a:round/>
            <a:headEnd type="none" w="sm" len="sm"/>
            <a:tailEnd type="none" w="sm" len="sm"/>
          </a:ln>
        </p:spPr>
      </p:cxnSp>
      <p:sp>
        <p:nvSpPr>
          <p:cNvPr id="150" name="Google Shape;150;p9"/>
          <p:cNvSpPr txBox="1">
            <a:spLocks noGrp="1"/>
          </p:cNvSpPr>
          <p:nvPr>
            <p:ph type="subTitle" idx="1"/>
          </p:nvPr>
        </p:nvSpPr>
        <p:spPr>
          <a:xfrm>
            <a:off x="2795425" y="72698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51" name="Google Shape;151;p9"/>
          <p:cNvSpPr txBox="1">
            <a:spLocks noGrp="1"/>
          </p:cNvSpPr>
          <p:nvPr>
            <p:ph type="body" idx="4"/>
          </p:nvPr>
        </p:nvSpPr>
        <p:spPr>
          <a:xfrm>
            <a:off x="2614075" y="8003975"/>
            <a:ext cx="3900300" cy="1163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52" name="Google Shape;152;p9"/>
          <p:cNvSpPr txBox="1">
            <a:spLocks noGrp="1"/>
          </p:cNvSpPr>
          <p:nvPr>
            <p:ph type="subTitle" idx="5"/>
          </p:nvPr>
        </p:nvSpPr>
        <p:spPr>
          <a:xfrm>
            <a:off x="11560925" y="7269825"/>
            <a:ext cx="3537600" cy="589500"/>
          </a:xfrm>
          <a:prstGeom prst="rect">
            <a:avLst/>
          </a:prstGeom>
        </p:spPr>
        <p:txBody>
          <a:bodyPr spcFirstLastPara="1" wrap="square" lIns="0" tIns="0" rIns="0" bIns="0" anchor="t" anchorCtr="0">
            <a:noAutofit/>
          </a:bodyPr>
          <a:lstStyle>
            <a:lvl1pPr lvl="0" algn="ctr" rtl="0">
              <a:spcBef>
                <a:spcPts val="640"/>
              </a:spcBef>
              <a:spcAft>
                <a:spcPts val="0"/>
              </a:spcAft>
              <a:buSzPts val="3600"/>
              <a:buNone/>
              <a:defRPr sz="3600" b="1"/>
            </a:lvl1pPr>
            <a:lvl2pPr lvl="1" algn="ctr" rtl="0">
              <a:spcBef>
                <a:spcPts val="560"/>
              </a:spcBef>
              <a:spcAft>
                <a:spcPts val="0"/>
              </a:spcAft>
              <a:buSzPts val="2100"/>
              <a:buNone/>
              <a:defRPr b="1"/>
            </a:lvl2pPr>
            <a:lvl3pPr lvl="2" algn="ctr" rtl="0">
              <a:spcBef>
                <a:spcPts val="480"/>
              </a:spcBef>
              <a:spcAft>
                <a:spcPts val="0"/>
              </a:spcAft>
              <a:buSzPts val="2100"/>
              <a:buNone/>
              <a:defRPr b="1"/>
            </a:lvl3pPr>
            <a:lvl4pPr lvl="3" algn="ctr" rtl="0">
              <a:spcBef>
                <a:spcPts val="400"/>
              </a:spcBef>
              <a:spcAft>
                <a:spcPts val="0"/>
              </a:spcAft>
              <a:buSzPts val="2100"/>
              <a:buNone/>
              <a:defRPr b="1"/>
            </a:lvl4pPr>
            <a:lvl5pPr lvl="4" algn="ctr" rtl="0">
              <a:spcBef>
                <a:spcPts val="400"/>
              </a:spcBef>
              <a:spcAft>
                <a:spcPts val="0"/>
              </a:spcAft>
              <a:buSzPts val="2100"/>
              <a:buNone/>
              <a:defRPr b="1"/>
            </a:lvl5pPr>
            <a:lvl6pPr lvl="5" algn="ctr" rtl="0">
              <a:spcBef>
                <a:spcPts val="400"/>
              </a:spcBef>
              <a:spcAft>
                <a:spcPts val="0"/>
              </a:spcAft>
              <a:buSzPts val="2100"/>
              <a:buNone/>
              <a:defRPr b="1"/>
            </a:lvl6pPr>
            <a:lvl7pPr lvl="6" algn="ctr" rtl="0">
              <a:spcBef>
                <a:spcPts val="400"/>
              </a:spcBef>
              <a:spcAft>
                <a:spcPts val="0"/>
              </a:spcAft>
              <a:buSzPts val="2100"/>
              <a:buNone/>
              <a:defRPr b="1"/>
            </a:lvl7pPr>
            <a:lvl8pPr lvl="7" algn="ctr" rtl="0">
              <a:spcBef>
                <a:spcPts val="400"/>
              </a:spcBef>
              <a:spcAft>
                <a:spcPts val="0"/>
              </a:spcAft>
              <a:buSzPts val="2100"/>
              <a:buNone/>
              <a:defRPr b="1"/>
            </a:lvl8pPr>
            <a:lvl9pPr lvl="8" algn="ctr" rtl="0">
              <a:spcBef>
                <a:spcPts val="400"/>
              </a:spcBef>
              <a:spcAft>
                <a:spcPts val="0"/>
              </a:spcAft>
              <a:buSzPts val="2100"/>
              <a:buNone/>
              <a:defRPr b="1"/>
            </a:lvl9pPr>
          </a:lstStyle>
          <a:p>
            <a:endParaRPr/>
          </a:p>
        </p:txBody>
      </p:sp>
      <p:sp>
        <p:nvSpPr>
          <p:cNvPr id="153" name="Google Shape;153;p9"/>
          <p:cNvSpPr txBox="1">
            <a:spLocks noGrp="1"/>
          </p:cNvSpPr>
          <p:nvPr>
            <p:ph type="body" idx="6"/>
          </p:nvPr>
        </p:nvSpPr>
        <p:spPr>
          <a:xfrm>
            <a:off x="11379575" y="8003975"/>
            <a:ext cx="3900300" cy="1163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54"/>
        <p:cNvGrpSpPr/>
        <p:nvPr/>
      </p:nvGrpSpPr>
      <p:grpSpPr>
        <a:xfrm>
          <a:off x="0" y="0"/>
          <a:ext cx="0" cy="0"/>
          <a:chOff x="0" y="0"/>
          <a:chExt cx="0" cy="0"/>
        </a:xfrm>
      </p:grpSpPr>
      <p:graphicFrame>
        <p:nvGraphicFramePr>
          <p:cNvPr id="155" name="Google Shape;155;p10"/>
          <p:cNvGraphicFramePr/>
          <p:nvPr/>
        </p:nvGraphicFramePr>
        <p:xfrm>
          <a:off x="1028700" y="1553862"/>
          <a:ext cx="3000000" cy="3000000"/>
        </p:xfrm>
        <a:graphic>
          <a:graphicData uri="http://schemas.openxmlformats.org/drawingml/2006/table">
            <a:tbl>
              <a:tblPr>
                <a:noFill/>
                <a:tableStyleId>{0192C41D-73D9-4B6D-A665-FD152578D4B2}</a:tableStyleId>
              </a:tblPr>
              <a:tblGrid>
                <a:gridCol w="2315925">
                  <a:extLst>
                    <a:ext uri="{9D8B030D-6E8A-4147-A177-3AD203B41FA5}">
                      <a16:colId xmlns:a16="http://schemas.microsoft.com/office/drawing/2014/main" val="20000"/>
                    </a:ext>
                  </a:extLst>
                </a:gridCol>
                <a:gridCol w="2315925">
                  <a:extLst>
                    <a:ext uri="{9D8B030D-6E8A-4147-A177-3AD203B41FA5}">
                      <a16:colId xmlns:a16="http://schemas.microsoft.com/office/drawing/2014/main" val="20001"/>
                    </a:ext>
                  </a:extLst>
                </a:gridCol>
                <a:gridCol w="2315925">
                  <a:extLst>
                    <a:ext uri="{9D8B030D-6E8A-4147-A177-3AD203B41FA5}">
                      <a16:colId xmlns:a16="http://schemas.microsoft.com/office/drawing/2014/main" val="20002"/>
                    </a:ext>
                  </a:extLst>
                </a:gridCol>
                <a:gridCol w="2315925">
                  <a:extLst>
                    <a:ext uri="{9D8B030D-6E8A-4147-A177-3AD203B41FA5}">
                      <a16:colId xmlns:a16="http://schemas.microsoft.com/office/drawing/2014/main" val="20003"/>
                    </a:ext>
                  </a:extLst>
                </a:gridCol>
                <a:gridCol w="2315925">
                  <a:extLst>
                    <a:ext uri="{9D8B030D-6E8A-4147-A177-3AD203B41FA5}">
                      <a16:colId xmlns:a16="http://schemas.microsoft.com/office/drawing/2014/main" val="20004"/>
                    </a:ext>
                  </a:extLst>
                </a:gridCol>
                <a:gridCol w="2315925">
                  <a:extLst>
                    <a:ext uri="{9D8B030D-6E8A-4147-A177-3AD203B41FA5}">
                      <a16:colId xmlns:a16="http://schemas.microsoft.com/office/drawing/2014/main" val="20005"/>
                    </a:ext>
                  </a:extLst>
                </a:gridCol>
                <a:gridCol w="2315925">
                  <a:extLst>
                    <a:ext uri="{9D8B030D-6E8A-4147-A177-3AD203B41FA5}">
                      <a16:colId xmlns:a16="http://schemas.microsoft.com/office/drawing/2014/main" val="20006"/>
                    </a:ext>
                  </a:extLst>
                </a:gridCol>
              </a:tblGrid>
              <a:tr h="792000">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SUN</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MON</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TUE</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WED</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THU</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FRI</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None/>
                      </a:pPr>
                      <a:r>
                        <a:rPr lang="en-US" sz="1800" b="1" u="none" strike="noStrike" cap="none">
                          <a:solidFill>
                            <a:srgbClr val="88D2FA"/>
                          </a:solidFill>
                          <a:latin typeface="Josefin Sans"/>
                          <a:ea typeface="Josefin Sans"/>
                          <a:cs typeface="Josefin Sans"/>
                          <a:sym typeface="Josefin Sans"/>
                        </a:rPr>
                        <a:t>SAT</a:t>
                      </a: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1122400">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267272"/>
                        </a:lnSpc>
                        <a:spcBef>
                          <a:spcPts val="0"/>
                        </a:spcBef>
                        <a:spcAft>
                          <a:spcPts val="0"/>
                        </a:spcAft>
                        <a:buNone/>
                      </a:pPr>
                      <a:endParaRPr sz="1100" u="none" strike="noStrike" cap="none"/>
                    </a:p>
                  </a:txBody>
                  <a:tcPr marL="190500" marR="190500" marT="190500" marB="190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156" name="Google Shape;156;p10"/>
          <p:cNvGrpSpPr/>
          <p:nvPr/>
        </p:nvGrpSpPr>
        <p:grpSpPr>
          <a:xfrm>
            <a:off x="1280356" y="2753696"/>
            <a:ext cx="1867725" cy="3561625"/>
            <a:chOff x="0" y="-28575"/>
            <a:chExt cx="2490300" cy="4748834"/>
          </a:xfrm>
        </p:grpSpPr>
        <p:sp>
          <p:nvSpPr>
            <p:cNvPr id="157" name="Google Shape;15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58" name="Google Shape;15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59" name="Google Shape;15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0" name="Google Shape;16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61" name="Google Shape;161;p10"/>
          <p:cNvGrpSpPr/>
          <p:nvPr/>
        </p:nvGrpSpPr>
        <p:grpSpPr>
          <a:xfrm>
            <a:off x="3600912" y="2753696"/>
            <a:ext cx="1867725" cy="3561625"/>
            <a:chOff x="0" y="-28575"/>
            <a:chExt cx="2490300" cy="4748834"/>
          </a:xfrm>
        </p:grpSpPr>
        <p:sp>
          <p:nvSpPr>
            <p:cNvPr id="162" name="Google Shape;16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3" name="Google Shape;16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4" name="Google Shape;16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5" name="Google Shape;16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66" name="Google Shape;166;p10"/>
          <p:cNvGrpSpPr/>
          <p:nvPr/>
        </p:nvGrpSpPr>
        <p:grpSpPr>
          <a:xfrm>
            <a:off x="5921468" y="2753696"/>
            <a:ext cx="1867725" cy="3561625"/>
            <a:chOff x="0" y="-28575"/>
            <a:chExt cx="2490300" cy="4748834"/>
          </a:xfrm>
        </p:grpSpPr>
        <p:sp>
          <p:nvSpPr>
            <p:cNvPr id="167" name="Google Shape;16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8" name="Google Shape;16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69" name="Google Shape;16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0" name="Google Shape;17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71" name="Google Shape;171;p10"/>
          <p:cNvGrpSpPr/>
          <p:nvPr/>
        </p:nvGrpSpPr>
        <p:grpSpPr>
          <a:xfrm>
            <a:off x="8242024" y="2753696"/>
            <a:ext cx="1867725" cy="3561625"/>
            <a:chOff x="0" y="-28575"/>
            <a:chExt cx="2490300" cy="4748834"/>
          </a:xfrm>
        </p:grpSpPr>
        <p:sp>
          <p:nvSpPr>
            <p:cNvPr id="172" name="Google Shape;17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3" name="Google Shape;17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4" name="Google Shape;17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5" name="Google Shape;17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76" name="Google Shape;176;p10"/>
          <p:cNvGrpSpPr/>
          <p:nvPr/>
        </p:nvGrpSpPr>
        <p:grpSpPr>
          <a:xfrm>
            <a:off x="10562581" y="2753696"/>
            <a:ext cx="1867725" cy="3561625"/>
            <a:chOff x="0" y="-28575"/>
            <a:chExt cx="2490300" cy="4748834"/>
          </a:xfrm>
        </p:grpSpPr>
        <p:sp>
          <p:nvSpPr>
            <p:cNvPr id="177" name="Google Shape;177;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8" name="Google Shape;178;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79" name="Google Shape;179;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0" name="Google Shape;180;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grpSp>
        <p:nvGrpSpPr>
          <p:cNvPr id="181" name="Google Shape;181;p10"/>
          <p:cNvGrpSpPr/>
          <p:nvPr/>
        </p:nvGrpSpPr>
        <p:grpSpPr>
          <a:xfrm>
            <a:off x="12883137" y="2753696"/>
            <a:ext cx="1867725" cy="3561625"/>
            <a:chOff x="0" y="-28575"/>
            <a:chExt cx="2490300" cy="4748834"/>
          </a:xfrm>
        </p:grpSpPr>
        <p:sp>
          <p:nvSpPr>
            <p:cNvPr id="182" name="Google Shape;182;p10"/>
            <p:cNvSpPr txBox="1"/>
            <p:nvPr/>
          </p:nvSpPr>
          <p:spPr>
            <a:xfrm>
              <a:off x="0" y="-28575"/>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3" name="Google Shape;183;p10"/>
            <p:cNvSpPr txBox="1"/>
            <p:nvPr/>
          </p:nvSpPr>
          <p:spPr>
            <a:xfrm>
              <a:off x="0" y="1548304"/>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4" name="Google Shape;184;p10"/>
            <p:cNvSpPr txBox="1"/>
            <p:nvPr/>
          </p:nvSpPr>
          <p:spPr>
            <a:xfrm>
              <a:off x="0" y="2971353"/>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sp>
          <p:nvSpPr>
            <p:cNvPr id="185" name="Google Shape;185;p10"/>
            <p:cNvSpPr txBox="1"/>
            <p:nvPr/>
          </p:nvSpPr>
          <p:spPr>
            <a:xfrm>
              <a:off x="0" y="4392059"/>
              <a:ext cx="2490300" cy="328200"/>
            </a:xfrm>
            <a:prstGeom prst="rect">
              <a:avLst/>
            </a:prstGeom>
            <a:noFill/>
            <a:ln>
              <a:noFill/>
            </a:ln>
          </p:spPr>
          <p:txBody>
            <a:bodyPr spcFirstLastPara="1" wrap="square" lIns="0" tIns="0" rIns="0" bIns="0" anchor="t" anchorCtr="0">
              <a:spAutoFit/>
            </a:bodyPr>
            <a:lstStyle/>
            <a:p>
              <a:pPr marL="0" marR="0" lvl="0" indent="0" algn="ctr" rtl="0">
                <a:lnSpc>
                  <a:spcPct val="130018"/>
                </a:lnSpc>
                <a:spcBef>
                  <a:spcPts val="0"/>
                </a:spcBef>
                <a:spcAft>
                  <a:spcPts val="0"/>
                </a:spcAft>
                <a:buNone/>
              </a:pPr>
              <a:r>
                <a:rPr lang="en-US" sz="1599" b="0" i="0" u="none" strike="noStrike" cap="none">
                  <a:solidFill>
                    <a:srgbClr val="FFFFFF"/>
                  </a:solidFill>
                  <a:latin typeface="Josefin Sans"/>
                  <a:ea typeface="Josefin Sans"/>
                  <a:cs typeface="Josefin Sans"/>
                  <a:sym typeface="Josefin Sans"/>
                </a:rPr>
                <a:t>Add text here</a:t>
              </a:r>
              <a:endParaRPr/>
            </a:p>
          </p:txBody>
        </p:sp>
      </p:grpSp>
      <p:sp>
        <p:nvSpPr>
          <p:cNvPr id="186" name="Google Shape;186;p10"/>
          <p:cNvSpPr txBox="1">
            <a:spLocks noGrp="1"/>
          </p:cNvSpPr>
          <p:nvPr>
            <p:ph type="title"/>
          </p:nvPr>
        </p:nvSpPr>
        <p:spPr>
          <a:xfrm>
            <a:off x="1627050" y="7703625"/>
            <a:ext cx="5273700" cy="1143000"/>
          </a:xfrm>
          <a:prstGeom prst="rect">
            <a:avLst/>
          </a:prstGeom>
        </p:spPr>
        <p:txBody>
          <a:bodyPr spcFirstLastPara="1" wrap="square" lIns="0" tIns="0" rIns="0" bIns="0" anchor="t" anchorCtr="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0"/>
          <p:cNvSpPr txBox="1">
            <a:spLocks noGrp="1"/>
          </p:cNvSpPr>
          <p:nvPr>
            <p:ph type="body" idx="1"/>
          </p:nvPr>
        </p:nvSpPr>
        <p:spPr>
          <a:xfrm>
            <a:off x="7672550" y="7569525"/>
            <a:ext cx="9297600" cy="14112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8700" y="1819725"/>
            <a:ext cx="12675900" cy="1143000"/>
          </a:xfrm>
          <a:prstGeom prst="rect">
            <a:avLst/>
          </a:prstGeom>
          <a:noFill/>
          <a:ln>
            <a:noFill/>
          </a:ln>
        </p:spPr>
        <p:txBody>
          <a:bodyPr spcFirstLastPara="1" wrap="square" lIns="0" tIns="0" rIns="0" bIns="0" anchor="ctr" anchorCtr="0">
            <a:noAutofit/>
          </a:bodyPr>
          <a:lstStyle>
            <a:lvl1pPr marR="0" lvl="0" rtl="0">
              <a:spcBef>
                <a:spcPts val="0"/>
              </a:spcBef>
              <a:spcAft>
                <a:spcPts val="0"/>
              </a:spcAft>
              <a:buClr>
                <a:schemeClr val="lt1"/>
              </a:buClr>
              <a:buSzPts val="7200"/>
              <a:buFont typeface="Josefin Sans"/>
              <a:buNone/>
              <a:defRPr sz="7200" b="1" i="0" u="none" strike="noStrike" cap="none">
                <a:solidFill>
                  <a:schemeClr val="lt1"/>
                </a:solidFill>
                <a:latin typeface="Josefin Sans"/>
                <a:ea typeface="Josefin Sans"/>
                <a:cs typeface="Josefin Sans"/>
                <a:sym typeface="Josefin Sans"/>
              </a:defRPr>
            </a:lvl1pPr>
            <a:lvl2pPr lvl="1">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2pPr>
            <a:lvl3pPr lvl="2">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3pPr>
            <a:lvl4pPr lvl="3">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4pPr>
            <a:lvl5pPr lvl="4">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5pPr>
            <a:lvl6pPr lvl="5">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6pPr>
            <a:lvl7pPr lvl="6">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7pPr>
            <a:lvl8pPr lvl="7">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8pPr>
            <a:lvl9pPr lvl="8">
              <a:spcBef>
                <a:spcPts val="0"/>
              </a:spcBef>
              <a:spcAft>
                <a:spcPts val="0"/>
              </a:spcAft>
              <a:buClr>
                <a:schemeClr val="lt1"/>
              </a:buClr>
              <a:buSzPts val="1400"/>
              <a:buFont typeface="Josefin Sans"/>
              <a:buNone/>
              <a:defRPr sz="1800">
                <a:solidFill>
                  <a:schemeClr val="lt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1028700" y="3145275"/>
            <a:ext cx="8229600" cy="4526100"/>
          </a:xfrm>
          <a:prstGeom prst="rect">
            <a:avLst/>
          </a:prstGeom>
          <a:noFill/>
          <a:ln>
            <a:noFill/>
          </a:ln>
        </p:spPr>
        <p:txBody>
          <a:bodyPr spcFirstLastPara="1" wrap="square" lIns="0" tIns="0" rIns="0" bIns="0" anchor="t" anchorCtr="0">
            <a:noAutofit/>
          </a:bodyPr>
          <a:lstStyle>
            <a:lvl1pPr marL="457200" marR="0" lvl="0" indent="-361950" algn="l" rtl="0">
              <a:spcBef>
                <a:spcPts val="64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1pPr>
            <a:lvl2pPr marL="914400" marR="0" lvl="1" indent="-361950" algn="l" rtl="0">
              <a:spcBef>
                <a:spcPts val="56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2pPr>
            <a:lvl3pPr marL="1371600" marR="0" lvl="2" indent="-361950" algn="l" rtl="0">
              <a:spcBef>
                <a:spcPts val="48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3pPr>
            <a:lvl4pPr marL="1828800" marR="0" lvl="3"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4pPr>
            <a:lvl5pPr marL="2286000" marR="0" lvl="4"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5pPr>
            <a:lvl6pPr marL="2743200" marR="0" lvl="5"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6pPr>
            <a:lvl7pPr marL="3200400" marR="0" lvl="6"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7pPr>
            <a:lvl8pPr marL="3657600" marR="0" lvl="7"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8pPr>
            <a:lvl9pPr marL="4114800" marR="0" lvl="8" indent="-361950" algn="l" rtl="0">
              <a:spcBef>
                <a:spcPts val="400"/>
              </a:spcBef>
              <a:spcAft>
                <a:spcPts val="0"/>
              </a:spcAft>
              <a:buClr>
                <a:schemeClr val="lt1"/>
              </a:buClr>
              <a:buSzPts val="2100"/>
              <a:buFont typeface="Josefin Sans"/>
              <a:buChar char="•"/>
              <a:defRPr sz="2100" i="0" u="none" strike="noStrike" cap="none">
                <a:solidFill>
                  <a:schemeClr val="lt1"/>
                </a:solidFill>
                <a:latin typeface="Josefin Sans"/>
                <a:ea typeface="Josefin Sans"/>
                <a:cs typeface="Josefin Sans"/>
                <a:sym typeface="Josefin Sans"/>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1028700" y="457676"/>
            <a:ext cx="16230651" cy="590074"/>
            <a:chOff x="0" y="-47625"/>
            <a:chExt cx="21640868" cy="786765"/>
          </a:xfrm>
        </p:grpSpPr>
        <p:cxnSp>
          <p:nvCxnSpPr>
            <p:cNvPr id="12" name="Google Shape;12;p1"/>
            <p:cNvCxnSpPr/>
            <p:nvPr/>
          </p:nvCxnSpPr>
          <p:spPr>
            <a:xfrm>
              <a:off x="0" y="739140"/>
              <a:ext cx="21640800" cy="0"/>
            </a:xfrm>
            <a:prstGeom prst="straightConnector1">
              <a:avLst/>
            </a:prstGeom>
            <a:noFill/>
            <a:ln w="50800" cap="flat" cmpd="sng">
              <a:solidFill>
                <a:srgbClr val="FFFFFF"/>
              </a:solidFill>
              <a:prstDash val="solid"/>
              <a:round/>
              <a:headEnd type="none" w="sm" len="sm"/>
              <a:tailEnd type="none" w="sm" len="sm"/>
            </a:ln>
          </p:spPr>
        </p:cxnSp>
        <p:sp>
          <p:nvSpPr>
            <p:cNvPr id="13" name="Google Shape;13;p1"/>
            <p:cNvSpPr txBox="1"/>
            <p:nvPr/>
          </p:nvSpPr>
          <p:spPr>
            <a:xfrm>
              <a:off x="0" y="-47625"/>
              <a:ext cx="4972500" cy="369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CANVA CORPORATION</a:t>
              </a:r>
              <a:endParaRPr/>
            </a:p>
          </p:txBody>
        </p:sp>
        <p:sp>
          <p:nvSpPr>
            <p:cNvPr id="14" name="Google Shape;14;p1"/>
            <p:cNvSpPr txBox="1"/>
            <p:nvPr/>
          </p:nvSpPr>
          <p:spPr>
            <a:xfrm>
              <a:off x="16668368" y="-47625"/>
              <a:ext cx="4972500" cy="3693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b="0" i="0" u="none" strike="noStrike" cap="none">
                  <a:solidFill>
                    <a:srgbClr val="FFFFFF"/>
                  </a:solidFill>
                  <a:latin typeface="Josefin Sans"/>
                  <a:ea typeface="Josefin Sans"/>
                  <a:cs typeface="Josefin Sans"/>
                  <a:sym typeface="Josefin Sans"/>
                </a:rPr>
                <a:t>04.24.24</a:t>
              </a: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256"/>
        <p:cNvGrpSpPr/>
        <p:nvPr/>
      </p:nvGrpSpPr>
      <p:grpSpPr>
        <a:xfrm>
          <a:off x="0" y="0"/>
          <a:ext cx="0" cy="0"/>
          <a:chOff x="0" y="0"/>
          <a:chExt cx="0" cy="0"/>
        </a:xfrm>
      </p:grpSpPr>
      <p:sp>
        <p:nvSpPr>
          <p:cNvPr id="5" name="Rectangle 4">
            <a:extLst>
              <a:ext uri="{FF2B5EF4-FFF2-40B4-BE49-F238E27FC236}">
                <a16:creationId xmlns:a16="http://schemas.microsoft.com/office/drawing/2014/main" id="{7C4153EB-96B4-0601-5834-08BD58C8AB83}"/>
              </a:ext>
            </a:extLst>
          </p:cNvPr>
          <p:cNvSpPr/>
          <p:nvPr/>
        </p:nvSpPr>
        <p:spPr>
          <a:xfrm>
            <a:off x="4352565" y="2342420"/>
            <a:ext cx="9582869" cy="5865301"/>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Google Shape;262;p17"/>
          <p:cNvSpPr txBox="1"/>
          <p:nvPr/>
        </p:nvSpPr>
        <p:spPr>
          <a:xfrm>
            <a:off x="1028700" y="1603756"/>
            <a:ext cx="1257844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rgbClr val="FFFDFC"/>
                </a:solidFill>
                <a:latin typeface="Josefin Sans"/>
                <a:sym typeface="Josefin Sans"/>
              </a:rPr>
              <a:t>AMERICAN STAFFING ASSOCIATION</a:t>
            </a:r>
            <a:endParaRPr sz="4800" dirty="0"/>
          </a:p>
        </p:txBody>
      </p:sp>
      <p:sp>
        <p:nvSpPr>
          <p:cNvPr id="263" name="Google Shape;263;p17"/>
          <p:cNvSpPr txBox="1"/>
          <p:nvPr/>
        </p:nvSpPr>
        <p:spPr>
          <a:xfrm>
            <a:off x="4352565" y="8383457"/>
            <a:ext cx="12906683" cy="73866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4800" b="1" i="0" u="none" strike="noStrike" cap="none" dirty="0">
                <a:solidFill>
                  <a:srgbClr val="FFFDFC"/>
                </a:solidFill>
                <a:latin typeface="Josefin Sans"/>
                <a:ea typeface="Josefin Sans"/>
                <a:cs typeface="Josefin Sans"/>
                <a:sym typeface="Josefin Sans"/>
              </a:rPr>
              <a:t>ECONOMIC &amp; STAFFING FORECAST</a:t>
            </a:r>
            <a:endParaRPr sz="4800" dirty="0"/>
          </a:p>
        </p:txBody>
      </p:sp>
      <p:cxnSp>
        <p:nvCxnSpPr>
          <p:cNvPr id="268" name="Google Shape;268;p17"/>
          <p:cNvCxnSpPr/>
          <p:nvPr/>
        </p:nvCxnSpPr>
        <p:spPr>
          <a:xfrm>
            <a:off x="1028700" y="9277350"/>
            <a:ext cx="16230600" cy="0"/>
          </a:xfrm>
          <a:prstGeom prst="straightConnector1">
            <a:avLst/>
          </a:prstGeom>
          <a:noFill/>
          <a:ln w="38100" cap="flat" cmpd="sng">
            <a:solidFill>
              <a:srgbClr val="FFFFFF"/>
            </a:solidFill>
            <a:prstDash val="solid"/>
            <a:round/>
            <a:headEnd type="none" w="sm" len="sm"/>
            <a:tailEnd type="none" w="sm" len="sm"/>
          </a:ln>
        </p:spPr>
      </p:cxnSp>
      <p:sp>
        <p:nvSpPr>
          <p:cNvPr id="269" name="Google Shape;269;p17"/>
          <p:cNvSpPr txBox="1"/>
          <p:nvPr/>
        </p:nvSpPr>
        <p:spPr>
          <a:xfrm>
            <a:off x="7279338" y="9571891"/>
            <a:ext cx="3729324" cy="38779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SEPTEMBER 2025</a:t>
            </a:r>
            <a:endParaRPr dirty="0"/>
          </a:p>
        </p:txBody>
      </p:sp>
      <p:sp>
        <p:nvSpPr>
          <p:cNvPr id="2" name="Rectangle 1">
            <a:extLst>
              <a:ext uri="{FF2B5EF4-FFF2-40B4-BE49-F238E27FC236}">
                <a16:creationId xmlns:a16="http://schemas.microsoft.com/office/drawing/2014/main" id="{F400876F-2A01-B882-97E4-0DA8C376FA0C}"/>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D17CCB-D810-D96B-E607-73590B6DC3C6}"/>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71D688-DEAA-9F81-3BB9-565F8729B9FB}"/>
              </a:ext>
            </a:extLst>
          </p:cNvPr>
          <p:cNvSpPr/>
          <p:nvPr/>
        </p:nvSpPr>
        <p:spPr>
          <a:xfrm>
            <a:off x="3438165" y="7293321"/>
            <a:ext cx="1828800" cy="1828800"/>
          </a:xfrm>
          <a:prstGeom prst="rect">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5" name="Google Shape;375;p22"/>
          <p:cNvGrpSpPr/>
          <p:nvPr/>
        </p:nvGrpSpPr>
        <p:grpSpPr>
          <a:xfrm>
            <a:off x="1928966" y="4765649"/>
            <a:ext cx="3377766" cy="4880469"/>
            <a:chOff x="0" y="-47625"/>
            <a:chExt cx="997841" cy="1441762"/>
          </a:xfrm>
        </p:grpSpPr>
        <p:sp>
          <p:nvSpPr>
            <p:cNvPr id="376" name="Google Shape;376;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77" name="Google Shape;377;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3" name="Google Shape;383;p22"/>
          <p:cNvGrpSpPr/>
          <p:nvPr/>
        </p:nvGrpSpPr>
        <p:grpSpPr>
          <a:xfrm>
            <a:off x="5614317" y="4765649"/>
            <a:ext cx="3377766" cy="4880469"/>
            <a:chOff x="0" y="-47625"/>
            <a:chExt cx="997841" cy="1441762"/>
          </a:xfrm>
        </p:grpSpPr>
        <p:sp>
          <p:nvSpPr>
            <p:cNvPr id="384" name="Google Shape;384;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85" name="Google Shape;385;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6" name="Google Shape;386;p22"/>
          <p:cNvGrpSpPr/>
          <p:nvPr/>
        </p:nvGrpSpPr>
        <p:grpSpPr>
          <a:xfrm>
            <a:off x="9297792" y="4765649"/>
            <a:ext cx="3377766" cy="4880469"/>
            <a:chOff x="0" y="-47625"/>
            <a:chExt cx="997841" cy="1441762"/>
          </a:xfrm>
        </p:grpSpPr>
        <p:sp>
          <p:nvSpPr>
            <p:cNvPr id="387" name="Google Shape;387;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88" name="Google Shape;388;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9" name="Google Shape;389;p22"/>
          <p:cNvGrpSpPr/>
          <p:nvPr/>
        </p:nvGrpSpPr>
        <p:grpSpPr>
          <a:xfrm>
            <a:off x="12981268" y="4765649"/>
            <a:ext cx="3377766" cy="4880469"/>
            <a:chOff x="0" y="-47625"/>
            <a:chExt cx="997841" cy="1441762"/>
          </a:xfrm>
        </p:grpSpPr>
        <p:sp>
          <p:nvSpPr>
            <p:cNvPr id="390" name="Google Shape;390;p22"/>
            <p:cNvSpPr/>
            <p:nvPr/>
          </p:nvSpPr>
          <p:spPr>
            <a:xfrm>
              <a:off x="0" y="0"/>
              <a:ext cx="997841" cy="1394137"/>
            </a:xfrm>
            <a:custGeom>
              <a:avLst/>
              <a:gdLst/>
              <a:ahLst/>
              <a:cxnLst/>
              <a:rect l="l" t="t" r="r" b="b"/>
              <a:pathLst>
                <a:path w="997841" h="1394137" extrusionOk="0">
                  <a:moveTo>
                    <a:pt x="0" y="0"/>
                  </a:moveTo>
                  <a:lnTo>
                    <a:pt x="997841" y="0"/>
                  </a:lnTo>
                  <a:lnTo>
                    <a:pt x="997841" y="1394137"/>
                  </a:lnTo>
                  <a:lnTo>
                    <a:pt x="0" y="1394137"/>
                  </a:lnTo>
                  <a:close/>
                </a:path>
              </a:pathLst>
            </a:custGeom>
            <a:solidFill>
              <a:srgbClr val="000000">
                <a:alpha val="0"/>
              </a:srgbClr>
            </a:solidFill>
            <a:ln w="38100" cap="sq" cmpd="sng">
              <a:solidFill>
                <a:srgbClr val="FFFFFF"/>
              </a:solidFill>
              <a:prstDash val="solid"/>
              <a:miter lim="8000"/>
              <a:headEnd type="none" w="sm" len="sm"/>
              <a:tailEnd type="none" w="sm" len="sm"/>
            </a:ln>
          </p:spPr>
          <p:txBody>
            <a:bodyPr/>
            <a:lstStyle/>
            <a:p>
              <a:endParaRPr lang="en-US"/>
            </a:p>
          </p:txBody>
        </p:sp>
        <p:sp>
          <p:nvSpPr>
            <p:cNvPr id="391" name="Google Shape;391;p22"/>
            <p:cNvSpPr txBox="1"/>
            <p:nvPr/>
          </p:nvSpPr>
          <p:spPr>
            <a:xfrm>
              <a:off x="0" y="-47625"/>
              <a:ext cx="997841" cy="1441762"/>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5" name="Google Shape;405;p22"/>
          <p:cNvSpPr txBox="1"/>
          <p:nvPr/>
        </p:nvSpPr>
        <p:spPr>
          <a:xfrm>
            <a:off x="2115734"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dirty="0">
                <a:solidFill>
                  <a:srgbClr val="FFFDFC"/>
                </a:solidFill>
                <a:latin typeface="Josefin Sans"/>
                <a:sym typeface="Josefin Sans"/>
              </a:rPr>
              <a:t>GDP</a:t>
            </a:r>
            <a:endParaRPr sz="2800" dirty="0"/>
          </a:p>
        </p:txBody>
      </p:sp>
      <p:sp>
        <p:nvSpPr>
          <p:cNvPr id="406" name="Google Shape;406;p22"/>
          <p:cNvSpPr txBox="1"/>
          <p:nvPr/>
        </p:nvSpPr>
        <p:spPr>
          <a:xfrm>
            <a:off x="5799516"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dirty="0">
                <a:solidFill>
                  <a:srgbClr val="FFFDFC"/>
                </a:solidFill>
                <a:latin typeface="Josefin Sans"/>
                <a:sym typeface="Josefin Sans"/>
              </a:rPr>
              <a:t>INFLATION</a:t>
            </a:r>
            <a:endParaRPr lang="en-US" sz="2800" dirty="0"/>
          </a:p>
        </p:txBody>
      </p:sp>
      <p:sp>
        <p:nvSpPr>
          <p:cNvPr id="407" name="Google Shape;407;p22"/>
          <p:cNvSpPr txBox="1"/>
          <p:nvPr/>
        </p:nvSpPr>
        <p:spPr>
          <a:xfrm>
            <a:off x="9484560"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LABOR MARKET</a:t>
            </a:r>
            <a:endParaRPr lang="en-US" sz="2800" dirty="0"/>
          </a:p>
        </p:txBody>
      </p:sp>
      <p:sp>
        <p:nvSpPr>
          <p:cNvPr id="408" name="Google Shape;408;p22"/>
          <p:cNvSpPr txBox="1"/>
          <p:nvPr/>
        </p:nvSpPr>
        <p:spPr>
          <a:xfrm>
            <a:off x="13168035" y="5756021"/>
            <a:ext cx="3004231" cy="51706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STAFFING</a:t>
            </a:r>
            <a:endParaRPr sz="2800" dirty="0"/>
          </a:p>
        </p:txBody>
      </p:sp>
      <p:sp>
        <p:nvSpPr>
          <p:cNvPr id="410" name="Google Shape;410;p22"/>
          <p:cNvSpPr txBox="1"/>
          <p:nvPr/>
        </p:nvSpPr>
        <p:spPr>
          <a:xfrm>
            <a:off x="1691887" y="1868152"/>
            <a:ext cx="9169359"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dirty="0">
                <a:solidFill>
                  <a:srgbClr val="FFFDFC"/>
                </a:solidFill>
                <a:latin typeface="Josefin Sans"/>
                <a:sym typeface="Josefin Sans"/>
              </a:rPr>
              <a:t>EXECUTIVE SUMMARY</a:t>
            </a:r>
            <a:endParaRPr sz="6000" dirty="0"/>
          </a:p>
        </p:txBody>
      </p:sp>
      <p:sp>
        <p:nvSpPr>
          <p:cNvPr id="411" name="Google Shape;411;p22"/>
          <p:cNvSpPr txBox="1"/>
          <p:nvPr/>
        </p:nvSpPr>
        <p:spPr>
          <a:xfrm>
            <a:off x="2360640" y="6602571"/>
            <a:ext cx="2514418" cy="180049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GDP is expected to grow by </a:t>
            </a:r>
            <a:r>
              <a:rPr lang="en-US" sz="1800" b="1" i="0" u="sng" strike="noStrike" cap="none" dirty="0">
                <a:solidFill>
                  <a:srgbClr val="00FFFF"/>
                </a:solidFill>
                <a:latin typeface="Josefin Sans"/>
                <a:ea typeface="Josefin Sans"/>
                <a:cs typeface="Josefin Sans"/>
                <a:sym typeface="Josefin Sans"/>
              </a:rPr>
              <a:t>0.4 percent</a:t>
            </a:r>
            <a:r>
              <a:rPr lang="en-US" sz="1800" b="0" i="0" u="none" strike="noStrike" cap="none" dirty="0">
                <a:solidFill>
                  <a:srgbClr val="FFFFFF"/>
                </a:solidFill>
                <a:latin typeface="Josefin Sans"/>
                <a:ea typeface="Josefin Sans"/>
                <a:cs typeface="Josefin Sans"/>
                <a:sym typeface="Josefin Sans"/>
              </a:rPr>
              <a:t> in 2025Q3 while annual growth is expected to trend at </a:t>
            </a:r>
            <a:r>
              <a:rPr lang="en-US" sz="1800" b="1" i="0" u="sng" strike="noStrike" cap="none" dirty="0">
                <a:solidFill>
                  <a:srgbClr val="00FFFF"/>
                </a:solidFill>
                <a:latin typeface="Josefin Sans"/>
                <a:ea typeface="Josefin Sans"/>
                <a:cs typeface="Josefin Sans"/>
                <a:sym typeface="Josefin Sans"/>
              </a:rPr>
              <a:t>1</a:t>
            </a:r>
            <a:r>
              <a:rPr lang="en-US" sz="1800" b="1" u="sng" dirty="0">
                <a:solidFill>
                  <a:srgbClr val="00FFFF"/>
                </a:solidFill>
                <a:latin typeface="Josefin Sans"/>
                <a:ea typeface="Josefin Sans"/>
                <a:cs typeface="Josefin Sans"/>
                <a:sym typeface="Josefin Sans"/>
              </a:rPr>
              <a:t>.0</a:t>
            </a:r>
            <a:r>
              <a:rPr lang="en-US" sz="1800" b="1" i="0" u="sng" strike="noStrike" cap="none" dirty="0">
                <a:solidFill>
                  <a:srgbClr val="00FFFF"/>
                </a:solidFill>
                <a:latin typeface="Josefin Sans"/>
                <a:ea typeface="Josefin Sans"/>
                <a:cs typeface="Josefin Sans"/>
                <a:sym typeface="Josefin Sans"/>
              </a:rPr>
              <a:t> percent</a:t>
            </a:r>
            <a:r>
              <a:rPr lang="en-US" sz="1800" b="0" i="0" u="none" strike="noStrike" cap="none" dirty="0">
                <a:solidFill>
                  <a:srgbClr val="FFFFFF"/>
                </a:solidFill>
                <a:latin typeface="Josefin Sans"/>
                <a:ea typeface="Josefin Sans"/>
                <a:cs typeface="Josefin Sans"/>
                <a:sym typeface="Josefin Sans"/>
              </a:rPr>
              <a:t>.</a:t>
            </a:r>
            <a:endParaRPr sz="1800" dirty="0"/>
          </a:p>
        </p:txBody>
      </p:sp>
      <p:sp>
        <p:nvSpPr>
          <p:cNvPr id="412" name="Google Shape;412;p22"/>
          <p:cNvSpPr txBox="1"/>
          <p:nvPr/>
        </p:nvSpPr>
        <p:spPr>
          <a:xfrm>
            <a:off x="6045991" y="6602571"/>
            <a:ext cx="2514418" cy="1800493"/>
          </a:xfrm>
          <a:prstGeom prst="rect">
            <a:avLst/>
          </a:prstGeom>
          <a:noFill/>
          <a:ln>
            <a:noFill/>
          </a:ln>
        </p:spPr>
        <p:txBody>
          <a:bodyPr spcFirstLastPara="1" wrap="square" lIns="0" tIns="0" rIns="0" bIns="0" anchor="t" anchorCtr="0">
            <a:spAutoFit/>
          </a:bodyPr>
          <a:lstStyle/>
          <a:p>
            <a:pPr algn="ctr">
              <a:lnSpc>
                <a:spcPct val="130000"/>
              </a:lnSpc>
            </a:pPr>
            <a:r>
              <a:rPr lang="en-US" sz="1800" dirty="0">
                <a:solidFill>
                  <a:srgbClr val="FFFFFF"/>
                </a:solidFill>
                <a:latin typeface="Josefin Sans" pitchFamily="2" charset="0"/>
                <a:sym typeface="Josefin Sans"/>
              </a:rPr>
              <a:t>Core CPI and Core PCE are expected to rise by </a:t>
            </a:r>
            <a:r>
              <a:rPr lang="en-US" sz="1800" b="1" u="sng" dirty="0">
                <a:solidFill>
                  <a:srgbClr val="00FFFF"/>
                </a:solidFill>
                <a:latin typeface="Josefin Sans" pitchFamily="2" charset="0"/>
                <a:sym typeface="Josefin Sans"/>
              </a:rPr>
              <a:t>3.3 percent</a:t>
            </a:r>
            <a:r>
              <a:rPr lang="en-US" sz="1800" dirty="0">
                <a:solidFill>
                  <a:srgbClr val="FFFFFF"/>
                </a:solidFill>
                <a:latin typeface="Josefin Sans" pitchFamily="2" charset="0"/>
                <a:sym typeface="Josefin Sans"/>
              </a:rPr>
              <a:t> and </a:t>
            </a:r>
            <a:r>
              <a:rPr lang="en-US" sz="1800" b="1" u="sng" dirty="0">
                <a:solidFill>
                  <a:srgbClr val="00FFFF"/>
                </a:solidFill>
                <a:latin typeface="Josefin Sans" pitchFamily="2" charset="0"/>
                <a:sym typeface="Josefin Sans"/>
              </a:rPr>
              <a:t>3.5 percent</a:t>
            </a:r>
            <a:r>
              <a:rPr lang="en-US" sz="1800" dirty="0">
                <a:solidFill>
                  <a:schemeClr val="bg1"/>
                </a:solidFill>
                <a:latin typeface="Josefin Sans" pitchFamily="2" charset="0"/>
                <a:sym typeface="Josefin Sans"/>
              </a:rPr>
              <a:t> </a:t>
            </a:r>
            <a:r>
              <a:rPr lang="en-US" sz="1800" dirty="0">
                <a:solidFill>
                  <a:srgbClr val="FFFFFF"/>
                </a:solidFill>
                <a:latin typeface="Josefin Sans" pitchFamily="2" charset="0"/>
                <a:sym typeface="Josefin Sans"/>
              </a:rPr>
              <a:t>year-over-year in 2025Q3, respectively. </a:t>
            </a:r>
            <a:endParaRPr lang="en-US" sz="1800" dirty="0">
              <a:latin typeface="Josefin Sans" pitchFamily="2" charset="0"/>
            </a:endParaRPr>
          </a:p>
        </p:txBody>
      </p:sp>
      <p:sp>
        <p:nvSpPr>
          <p:cNvPr id="413" name="Google Shape;413;p22"/>
          <p:cNvSpPr txBox="1"/>
          <p:nvPr/>
        </p:nvSpPr>
        <p:spPr>
          <a:xfrm>
            <a:off x="9729466" y="6602571"/>
            <a:ext cx="2514418" cy="180049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dirty="0">
                <a:solidFill>
                  <a:srgbClr val="FFFFFF"/>
                </a:solidFill>
                <a:latin typeface="Josefin Sans"/>
                <a:ea typeface="Josefin Sans"/>
                <a:cs typeface="Josefin Sans"/>
                <a:sym typeface="Josefin Sans"/>
              </a:rPr>
              <a:t>The Unemployment Rate</a:t>
            </a:r>
            <a:r>
              <a:rPr lang="en-US" sz="1800" b="0" i="0" u="none" strike="noStrike" cap="none" dirty="0">
                <a:solidFill>
                  <a:srgbClr val="FFFFFF"/>
                </a:solidFill>
                <a:latin typeface="Josefin Sans"/>
                <a:ea typeface="Josefin Sans"/>
                <a:cs typeface="Josefin Sans"/>
                <a:sym typeface="Josefin Sans"/>
              </a:rPr>
              <a:t> is expected to tick up to </a:t>
            </a:r>
            <a:r>
              <a:rPr lang="en-US" sz="1800" b="1" i="0" u="sng" strike="noStrike" cap="none" dirty="0">
                <a:solidFill>
                  <a:srgbClr val="00FFFF"/>
                </a:solidFill>
                <a:latin typeface="Josefin Sans"/>
                <a:ea typeface="Josefin Sans"/>
                <a:cs typeface="Josefin Sans"/>
                <a:sym typeface="Josefin Sans"/>
              </a:rPr>
              <a:t>4.4 percent</a:t>
            </a:r>
            <a:r>
              <a:rPr lang="en-US" sz="1800" b="0" i="0" u="none" strike="noStrike" cap="none" dirty="0">
                <a:solidFill>
                  <a:srgbClr val="FFFFFF"/>
                </a:solidFill>
                <a:latin typeface="Josefin Sans"/>
                <a:ea typeface="Josefin Sans"/>
                <a:cs typeface="Josefin Sans"/>
                <a:sym typeface="Josefin Sans"/>
              </a:rPr>
              <a:t> in 2025Q3</a:t>
            </a:r>
            <a:r>
              <a:rPr lang="en-US" sz="1800" dirty="0">
                <a:solidFill>
                  <a:srgbClr val="FFFFFF"/>
                </a:solidFill>
                <a:latin typeface="Josefin Sans"/>
                <a:ea typeface="Josefin Sans"/>
                <a:cs typeface="Josefin Sans"/>
                <a:sym typeface="Josefin Sans"/>
              </a:rPr>
              <a:t>, up from </a:t>
            </a:r>
            <a:r>
              <a:rPr lang="en-US" sz="1800" b="1" u="sng" dirty="0">
                <a:solidFill>
                  <a:srgbClr val="00FFFF"/>
                </a:solidFill>
                <a:latin typeface="Josefin Sans"/>
                <a:ea typeface="Josefin Sans"/>
                <a:cs typeface="Josefin Sans"/>
                <a:sym typeface="Josefin Sans"/>
              </a:rPr>
              <a:t>4.2 percent</a:t>
            </a:r>
            <a:r>
              <a:rPr lang="en-US" sz="1800" dirty="0">
                <a:solidFill>
                  <a:srgbClr val="FFFFFF"/>
                </a:solidFill>
                <a:latin typeface="Josefin Sans"/>
                <a:ea typeface="Josefin Sans"/>
                <a:cs typeface="Josefin Sans"/>
                <a:sym typeface="Josefin Sans"/>
              </a:rPr>
              <a:t> in 2025Q2.</a:t>
            </a:r>
            <a:endParaRPr lang="en-US" sz="1800" dirty="0"/>
          </a:p>
        </p:txBody>
      </p:sp>
      <p:sp>
        <p:nvSpPr>
          <p:cNvPr id="414" name="Google Shape;414;p22"/>
          <p:cNvSpPr txBox="1"/>
          <p:nvPr/>
        </p:nvSpPr>
        <p:spPr>
          <a:xfrm>
            <a:off x="13418508" y="6602571"/>
            <a:ext cx="2514418" cy="216059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Staffing Employment is expected to realize declines for the rest of the year: </a:t>
            </a:r>
            <a:r>
              <a:rPr lang="en-US" sz="1800" b="1" u="sng" dirty="0">
                <a:solidFill>
                  <a:srgbClr val="00FFFF"/>
                </a:solidFill>
                <a:latin typeface="Josefin Sans"/>
                <a:ea typeface="Josefin Sans"/>
                <a:cs typeface="Josefin Sans"/>
                <a:sym typeface="Josefin Sans"/>
              </a:rPr>
              <a:t>2</a:t>
            </a:r>
            <a:r>
              <a:rPr lang="en-US" sz="1800" b="1" i="0" u="sng" strike="noStrike" cap="none" dirty="0">
                <a:solidFill>
                  <a:srgbClr val="00FFFF"/>
                </a:solidFill>
                <a:latin typeface="Josefin Sans"/>
                <a:ea typeface="Josefin Sans"/>
                <a:cs typeface="Josefin Sans"/>
                <a:sym typeface="Josefin Sans"/>
              </a:rPr>
              <a:t>.5 percent</a:t>
            </a:r>
            <a:r>
              <a:rPr lang="en-US" sz="1800" b="0" i="0" u="none" strike="noStrike" cap="none" dirty="0">
                <a:solidFill>
                  <a:srgbClr val="FFFFFF"/>
                </a:solidFill>
                <a:latin typeface="Josefin Sans"/>
                <a:ea typeface="Josefin Sans"/>
                <a:cs typeface="Josefin Sans"/>
                <a:sym typeface="Josefin Sans"/>
              </a:rPr>
              <a:t> in 2025Q3 and </a:t>
            </a:r>
            <a:r>
              <a:rPr lang="en-US" sz="1800" b="1" i="0" u="sng" strike="noStrike" cap="none" dirty="0">
                <a:solidFill>
                  <a:srgbClr val="00FFFF"/>
                </a:solidFill>
                <a:latin typeface="Josefin Sans"/>
                <a:ea typeface="Josefin Sans"/>
                <a:cs typeface="Josefin Sans"/>
                <a:sym typeface="Josefin Sans"/>
              </a:rPr>
              <a:t>-0.9 percent</a:t>
            </a:r>
            <a:r>
              <a:rPr lang="en-US" sz="1800" b="0" i="0" u="none" strike="noStrike" cap="none" dirty="0">
                <a:solidFill>
                  <a:srgbClr val="FFFFFF"/>
                </a:solidFill>
                <a:latin typeface="Josefin Sans"/>
                <a:ea typeface="Josefin Sans"/>
                <a:cs typeface="Josefin Sans"/>
                <a:sym typeface="Josefin Sans"/>
              </a:rPr>
              <a:t> in 2025Q4.</a:t>
            </a:r>
            <a:endParaRPr lang="en-US" sz="1800" dirty="0"/>
          </a:p>
        </p:txBody>
      </p:sp>
      <p:sp>
        <p:nvSpPr>
          <p:cNvPr id="418" name="Google Shape;418;p22"/>
          <p:cNvSpPr txBox="1"/>
          <p:nvPr/>
        </p:nvSpPr>
        <p:spPr>
          <a:xfrm>
            <a:off x="11153072" y="1358662"/>
            <a:ext cx="5443041" cy="1960537"/>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dirty="0">
                <a:solidFill>
                  <a:srgbClr val="FFFFFF"/>
                </a:solidFill>
                <a:latin typeface="Josefin Sans"/>
                <a:ea typeface="Josefin Sans"/>
                <a:cs typeface="Josefin Sans"/>
                <a:sym typeface="Josefin Sans"/>
              </a:rPr>
              <a:t>“An accelerated cooldown in labor market activity will be a mild delay to the recovery in staffing employment until changes in monetary and fiscal policy have an opportunity to filter their way throughout the economy.”</a:t>
            </a:r>
          </a:p>
          <a:p>
            <a:pPr marL="0" marR="0" lvl="0" indent="0" algn="ctr" rtl="0">
              <a:lnSpc>
                <a:spcPct val="130000"/>
              </a:lnSpc>
              <a:spcBef>
                <a:spcPts val="0"/>
              </a:spcBef>
              <a:spcAft>
                <a:spcPts val="0"/>
              </a:spcAft>
              <a:buNone/>
            </a:pPr>
            <a:endParaRPr lang="en-US" dirty="0">
              <a:solidFill>
                <a:srgbClr val="FFFFFF"/>
              </a:solidFill>
              <a:latin typeface="Josefin Sans"/>
              <a:sym typeface="Josefin Sans"/>
            </a:endParaRPr>
          </a:p>
          <a:p>
            <a:pPr marL="0" marR="0" lvl="0" indent="0" algn="ctr" rtl="0">
              <a:lnSpc>
                <a:spcPct val="130000"/>
              </a:lnSpc>
              <a:spcBef>
                <a:spcPts val="0"/>
              </a:spcBef>
              <a:spcAft>
                <a:spcPts val="0"/>
              </a:spcAft>
              <a:buNone/>
            </a:pPr>
            <a:r>
              <a:rPr lang="en-US" dirty="0">
                <a:solidFill>
                  <a:srgbClr val="FFFFFF"/>
                </a:solidFill>
                <a:latin typeface="Josefin Sans"/>
                <a:sym typeface="Josefin Sans"/>
              </a:rPr>
              <a:t>Noah Yosif</a:t>
            </a:r>
          </a:p>
          <a:p>
            <a:pPr marL="0" marR="0" lvl="0" indent="0" algn="ctr" rtl="0">
              <a:lnSpc>
                <a:spcPct val="130000"/>
              </a:lnSpc>
              <a:spcBef>
                <a:spcPts val="0"/>
              </a:spcBef>
              <a:spcAft>
                <a:spcPts val="0"/>
              </a:spcAft>
              <a:buNone/>
            </a:pPr>
            <a:r>
              <a:rPr lang="en-US" dirty="0">
                <a:solidFill>
                  <a:srgbClr val="FFFFFF"/>
                </a:solidFill>
                <a:latin typeface="Josefin Sans"/>
                <a:sym typeface="Josefin Sans"/>
              </a:rPr>
              <a:t>Chief Economist, American Staffing Association</a:t>
            </a:r>
            <a:endParaRPr dirty="0"/>
          </a:p>
        </p:txBody>
      </p:sp>
      <p:sp>
        <p:nvSpPr>
          <p:cNvPr id="2" name="Rectangle 1">
            <a:extLst>
              <a:ext uri="{FF2B5EF4-FFF2-40B4-BE49-F238E27FC236}">
                <a16:creationId xmlns:a16="http://schemas.microsoft.com/office/drawing/2014/main" id="{FB380F1A-8B94-6079-D1BA-45EEA18FCA0E}"/>
              </a:ext>
            </a:extLst>
          </p:cNvPr>
          <p:cNvSpPr/>
          <p:nvPr/>
        </p:nvSpPr>
        <p:spPr>
          <a:xfrm>
            <a:off x="2659776" y="3846614"/>
            <a:ext cx="1828800" cy="1828800"/>
          </a:xfrm>
          <a:prstGeom prst="rect">
            <a:avLst/>
          </a:prstGeom>
          <a:blipFill>
            <a:blip r:embed="rId3"/>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870B8E-54D9-2173-CF66-704631EFB5C3}"/>
              </a:ext>
            </a:extLst>
          </p:cNvPr>
          <p:cNvSpPr/>
          <p:nvPr/>
        </p:nvSpPr>
        <p:spPr>
          <a:xfrm>
            <a:off x="13755750" y="3846614"/>
            <a:ext cx="1828800" cy="1828800"/>
          </a:xfrm>
          <a:prstGeom prst="rect">
            <a:avLst/>
          </a:prstGeom>
          <a:blipFill>
            <a:blip r:embed="rId4"/>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0C0E6-ADBC-5B0F-1818-B597B023BBEE}"/>
              </a:ext>
            </a:extLst>
          </p:cNvPr>
          <p:cNvSpPr/>
          <p:nvPr/>
        </p:nvSpPr>
        <p:spPr>
          <a:xfrm>
            <a:off x="10070399" y="3846614"/>
            <a:ext cx="1828800" cy="1828800"/>
          </a:xfrm>
          <a:prstGeom prst="rect">
            <a:avLst/>
          </a:prstGeom>
          <a:blipFill>
            <a:blip r:embed="rId5"/>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DF09F4-A954-9860-51A2-55EEDDF69C8C}"/>
              </a:ext>
            </a:extLst>
          </p:cNvPr>
          <p:cNvSpPr/>
          <p:nvPr/>
        </p:nvSpPr>
        <p:spPr>
          <a:xfrm>
            <a:off x="6365087" y="3827613"/>
            <a:ext cx="1828800" cy="1828800"/>
          </a:xfrm>
          <a:prstGeom prst="rect">
            <a:avLst/>
          </a:prstGeom>
          <a:blipFill>
            <a:blip r:embed="rId6"/>
            <a:stretch>
              <a:fillRect/>
            </a:stretch>
          </a:blip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DA95DC-C667-48FB-678C-1371725AE654}"/>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D53D79-DDCF-05F7-65AD-148B2BDAD6D3}"/>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03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523"/>
        <p:cNvGrpSpPr/>
        <p:nvPr/>
      </p:nvGrpSpPr>
      <p:grpSpPr>
        <a:xfrm>
          <a:off x="0" y="0"/>
          <a:ext cx="0" cy="0"/>
          <a:chOff x="0" y="0"/>
          <a:chExt cx="0" cy="0"/>
        </a:xfrm>
      </p:grpSpPr>
      <p:sp>
        <p:nvSpPr>
          <p:cNvPr id="529" name="Google Shape;529;p26"/>
          <p:cNvSpPr txBox="1"/>
          <p:nvPr/>
        </p:nvSpPr>
        <p:spPr>
          <a:xfrm>
            <a:off x="9974511" y="3325627"/>
            <a:ext cx="7284788"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ea typeface="Josefin Sans"/>
                <a:cs typeface="Josefin Sans"/>
                <a:sym typeface="Josefin Sans"/>
              </a:rPr>
              <a:t>G</a:t>
            </a:r>
            <a:r>
              <a:rPr lang="en-US" sz="6000" b="1" i="0" u="none" strike="noStrike" cap="none" dirty="0">
                <a:solidFill>
                  <a:srgbClr val="FFFDFC"/>
                </a:solidFill>
                <a:latin typeface="Josefin Sans"/>
                <a:ea typeface="Josefin Sans"/>
                <a:cs typeface="Josefin Sans"/>
                <a:sym typeface="Josefin Sans"/>
              </a:rPr>
              <a:t>DP</a:t>
            </a:r>
            <a:endParaRPr sz="6000" dirty="0"/>
          </a:p>
        </p:txBody>
      </p:sp>
      <p:sp>
        <p:nvSpPr>
          <p:cNvPr id="531" name="Google Shape;531;p26"/>
          <p:cNvSpPr txBox="1"/>
          <p:nvPr/>
        </p:nvSpPr>
        <p:spPr>
          <a:xfrm>
            <a:off x="9974512" y="4433624"/>
            <a:ext cx="7284787" cy="336092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Economic activity will likely decline to </a:t>
            </a:r>
            <a:r>
              <a:rPr lang="en-US" sz="2100" b="1" u="sng" dirty="0">
                <a:solidFill>
                  <a:srgbClr val="00FFFF"/>
                </a:solidFill>
                <a:latin typeface="Josefin Sans"/>
                <a:sym typeface="Josefin Sans"/>
              </a:rPr>
              <a:t>0.4 percent</a:t>
            </a:r>
            <a:r>
              <a:rPr lang="en-US" sz="2100" dirty="0">
                <a:solidFill>
                  <a:srgbClr val="FFFFFF"/>
                </a:solidFill>
                <a:latin typeface="Josefin Sans"/>
                <a:sym typeface="Josefin Sans"/>
              </a:rPr>
              <a:t> in 2025Q3 owing to weakness in consumption driven by the slowdown in labor market activity. Unlike previous quarters where consumption offset declines in business investment and government spending, the slowdown in 2025Q3 will likely be more severe given the importance of household spending. The extent of this downturn will depend on the extent of instability within the labor market.</a:t>
            </a:r>
          </a:p>
        </p:txBody>
      </p:sp>
      <p:sp>
        <p:nvSpPr>
          <p:cNvPr id="4" name="Rectangle 3">
            <a:extLst>
              <a:ext uri="{FF2B5EF4-FFF2-40B4-BE49-F238E27FC236}">
                <a16:creationId xmlns:a16="http://schemas.microsoft.com/office/drawing/2014/main" id="{E623FF7A-398E-6409-4134-CE9D210F5CCC}"/>
              </a:ext>
            </a:extLst>
          </p:cNvPr>
          <p:cNvSpPr/>
          <p:nvPr/>
        </p:nvSpPr>
        <p:spPr>
          <a:xfrm>
            <a:off x="9517312" y="1281969"/>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9F39DC88-AAF9-A1FB-3FDF-D9E56BB034E1}"/>
              </a:ext>
            </a:extLst>
          </p:cNvPr>
          <p:cNvGraphicFramePr>
            <a:graphicFrameLocks noGrp="1"/>
          </p:cNvGraphicFramePr>
          <p:nvPr>
            <p:extLst>
              <p:ext uri="{D42A27DB-BD31-4B8C-83A1-F6EECF244321}">
                <p14:modId xmlns:p14="http://schemas.microsoft.com/office/powerpoint/2010/main" val="2978357044"/>
              </p:ext>
            </p:extLst>
          </p:nvPr>
        </p:nvGraphicFramePr>
        <p:xfrm>
          <a:off x="1028700" y="1281969"/>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1028700" y="3325626"/>
            <a:ext cx="7284790"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ea typeface="Josefin Sans"/>
                <a:cs typeface="Josefin Sans"/>
                <a:sym typeface="Josefin Sans"/>
              </a:rPr>
              <a:t>INFLATION</a:t>
            </a:r>
            <a:endParaRPr lang="en-US" sz="6000" dirty="0"/>
          </a:p>
        </p:txBody>
      </p:sp>
      <p:sp>
        <p:nvSpPr>
          <p:cNvPr id="531" name="Google Shape;531;p26"/>
          <p:cNvSpPr txBox="1"/>
          <p:nvPr/>
        </p:nvSpPr>
        <p:spPr>
          <a:xfrm>
            <a:off x="1028700" y="4433623"/>
            <a:ext cx="7284790" cy="336092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Core inflation is still expected to rise modestly in 2025Q3, with Core CPI and Core PCE accelerating by </a:t>
            </a:r>
            <a:r>
              <a:rPr lang="en-US" sz="2100" b="1" u="sng" dirty="0">
                <a:solidFill>
                  <a:srgbClr val="00FFFF"/>
                </a:solidFill>
                <a:latin typeface="Josefin Sans"/>
                <a:sym typeface="Josefin Sans"/>
              </a:rPr>
              <a:t>3.3</a:t>
            </a:r>
            <a:r>
              <a:rPr lang="en-US" sz="2100" dirty="0">
                <a:solidFill>
                  <a:srgbClr val="FFFFFF"/>
                </a:solidFill>
                <a:latin typeface="Josefin Sans"/>
                <a:sym typeface="Josefin Sans"/>
              </a:rPr>
              <a:t> and </a:t>
            </a:r>
            <a:r>
              <a:rPr lang="en-US" sz="2100" b="1" dirty="0">
                <a:solidFill>
                  <a:srgbClr val="00FFFF"/>
                </a:solidFill>
                <a:latin typeface="Josefin Sans"/>
                <a:sym typeface="Josefin Sans"/>
              </a:rPr>
              <a:t>3.5 percent</a:t>
            </a:r>
            <a:r>
              <a:rPr lang="en-US" sz="2100" dirty="0">
                <a:solidFill>
                  <a:srgbClr val="FFFFFF"/>
                </a:solidFill>
                <a:latin typeface="Josefin Sans"/>
                <a:sym typeface="Josefin Sans"/>
              </a:rPr>
              <a:t> respectively. These trends affirm claims that tariffs will likely yield a one-off increase in prices rather than sustained inflation. This would enable the Federal Reserve to pivot its attention towards the labor market, which will likely yield at least </a:t>
            </a:r>
            <a:r>
              <a:rPr lang="en-US" sz="2100" b="1" u="sng" dirty="0">
                <a:solidFill>
                  <a:srgbClr val="00FFFF"/>
                </a:solidFill>
                <a:latin typeface="Josefin Sans"/>
                <a:sym typeface="Josefin Sans"/>
              </a:rPr>
              <a:t>two cuts</a:t>
            </a:r>
            <a:r>
              <a:rPr lang="en-US" sz="2100" dirty="0">
                <a:solidFill>
                  <a:srgbClr val="FFFFFF"/>
                </a:solidFill>
                <a:latin typeface="Josefin Sans"/>
                <a:sym typeface="Josefin Sans"/>
              </a:rPr>
              <a:t> to its benchmark interest rate in 2025, to take effect by 2026Q1.</a:t>
            </a:r>
          </a:p>
        </p:txBody>
      </p:sp>
      <p:sp>
        <p:nvSpPr>
          <p:cNvPr id="4" name="Rectangle 3">
            <a:extLst>
              <a:ext uri="{FF2B5EF4-FFF2-40B4-BE49-F238E27FC236}">
                <a16:creationId xmlns:a16="http://schemas.microsoft.com/office/drawing/2014/main" id="{E623FF7A-398E-6409-4134-CE9D210F5CCC}"/>
              </a:ext>
            </a:extLst>
          </p:cNvPr>
          <p:cNvSpPr/>
          <p:nvPr/>
        </p:nvSpPr>
        <p:spPr>
          <a:xfrm>
            <a:off x="8316416" y="1281968"/>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93E887B-B881-2763-EEC2-58B88200CEEB}"/>
              </a:ext>
            </a:extLst>
          </p:cNvPr>
          <p:cNvGraphicFramePr>
            <a:graphicFrameLocks noGrp="1"/>
          </p:cNvGraphicFramePr>
          <p:nvPr>
            <p:extLst>
              <p:ext uri="{D42A27DB-BD31-4B8C-83A1-F6EECF244321}">
                <p14:modId xmlns:p14="http://schemas.microsoft.com/office/powerpoint/2010/main" val="3860392629"/>
              </p:ext>
            </p:extLst>
          </p:nvPr>
        </p:nvGraphicFramePr>
        <p:xfrm>
          <a:off x="8773616" y="1288086"/>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80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9974511" y="3325627"/>
            <a:ext cx="7284788"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sym typeface="Josefin Sans"/>
              </a:rPr>
              <a:t>LABOR MARKET</a:t>
            </a:r>
            <a:endParaRPr lang="en-US" sz="6000" dirty="0"/>
          </a:p>
        </p:txBody>
      </p:sp>
      <p:sp>
        <p:nvSpPr>
          <p:cNvPr id="531" name="Google Shape;531;p26"/>
          <p:cNvSpPr txBox="1"/>
          <p:nvPr/>
        </p:nvSpPr>
        <p:spPr>
          <a:xfrm>
            <a:off x="9974512" y="4433624"/>
            <a:ext cx="7284787" cy="3360920"/>
          </a:xfrm>
          <a:prstGeom prst="rect">
            <a:avLst/>
          </a:prstGeom>
          <a:noFill/>
          <a:ln>
            <a:noFill/>
          </a:ln>
        </p:spPr>
        <p:txBody>
          <a:bodyPr spcFirstLastPara="1" wrap="square" lIns="0" tIns="0" rIns="0" bIns="0" anchor="t" anchorCtr="0">
            <a:spAutoFit/>
          </a:bodyPr>
          <a:lstStyle/>
          <a:p>
            <a:pPr algn="ctr">
              <a:lnSpc>
                <a:spcPct val="130000"/>
              </a:lnSpc>
            </a:pPr>
            <a:r>
              <a:rPr lang="en-US" sz="2100" dirty="0">
                <a:solidFill>
                  <a:srgbClr val="FFFFFF"/>
                </a:solidFill>
                <a:latin typeface="Josefin Sans"/>
                <a:sym typeface="Josefin Sans"/>
              </a:rPr>
              <a:t>The ongoing deceleration in labor market activity is mostly driven by a lack of new jobs being created and hiring for those roles, yielding nonfarm payroll growth of </a:t>
            </a:r>
            <a:r>
              <a:rPr lang="en-US" sz="2100" b="1" u="sng" dirty="0">
                <a:solidFill>
                  <a:srgbClr val="00FFFF"/>
                </a:solidFill>
                <a:latin typeface="Josefin Sans"/>
                <a:sym typeface="Josefin Sans"/>
              </a:rPr>
              <a:t>0.5 percent</a:t>
            </a:r>
            <a:r>
              <a:rPr lang="en-US" sz="2100" dirty="0">
                <a:solidFill>
                  <a:srgbClr val="FFFFFF"/>
                </a:solidFill>
                <a:latin typeface="Josefin Sans"/>
                <a:sym typeface="Josefin Sans"/>
              </a:rPr>
              <a:t> in 2025Q3. This means that the labor market can no longer accommodate everyone who is seeking work. Conversely, unemployment remains at a healthy level, but trending in an unhealthy direction and will likely rise to </a:t>
            </a:r>
            <a:r>
              <a:rPr lang="en-US" sz="2100" b="1" u="sng" dirty="0">
                <a:solidFill>
                  <a:srgbClr val="00FFFF"/>
                </a:solidFill>
                <a:latin typeface="Josefin Sans"/>
                <a:sym typeface="Josefin Sans"/>
              </a:rPr>
              <a:t>4.4 percent</a:t>
            </a:r>
            <a:r>
              <a:rPr lang="en-US" sz="2100" dirty="0">
                <a:solidFill>
                  <a:srgbClr val="FFFFFF"/>
                </a:solidFill>
                <a:latin typeface="Josefin Sans"/>
                <a:sym typeface="Josefin Sans"/>
              </a:rPr>
              <a:t> in 2025Q3, before peaking at </a:t>
            </a:r>
            <a:r>
              <a:rPr lang="en-US" sz="2100" b="1" u="sng" dirty="0">
                <a:solidFill>
                  <a:srgbClr val="00FFFF"/>
                </a:solidFill>
                <a:latin typeface="Josefin Sans"/>
                <a:sym typeface="Josefin Sans"/>
              </a:rPr>
              <a:t>4.5 percent</a:t>
            </a:r>
            <a:r>
              <a:rPr lang="en-US" sz="2100" dirty="0">
                <a:solidFill>
                  <a:srgbClr val="FFFFFF"/>
                </a:solidFill>
                <a:latin typeface="Josefin Sans"/>
                <a:sym typeface="Josefin Sans"/>
              </a:rPr>
              <a:t> by 2025Q4.</a:t>
            </a:r>
          </a:p>
        </p:txBody>
      </p:sp>
      <p:sp>
        <p:nvSpPr>
          <p:cNvPr id="4" name="Rectangle 3">
            <a:extLst>
              <a:ext uri="{FF2B5EF4-FFF2-40B4-BE49-F238E27FC236}">
                <a16:creationId xmlns:a16="http://schemas.microsoft.com/office/drawing/2014/main" id="{E623FF7A-398E-6409-4134-CE9D210F5CCC}"/>
              </a:ext>
            </a:extLst>
          </p:cNvPr>
          <p:cNvSpPr/>
          <p:nvPr/>
        </p:nvSpPr>
        <p:spPr>
          <a:xfrm>
            <a:off x="9517312" y="1281969"/>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F4BA7D45-D81D-E506-9D81-967534CD03DC}"/>
              </a:ext>
            </a:extLst>
          </p:cNvPr>
          <p:cNvGraphicFramePr>
            <a:graphicFrameLocks noGrp="1"/>
          </p:cNvGraphicFramePr>
          <p:nvPr>
            <p:extLst>
              <p:ext uri="{D42A27DB-BD31-4B8C-83A1-F6EECF244321}">
                <p14:modId xmlns:p14="http://schemas.microsoft.com/office/powerpoint/2010/main" val="4246889824"/>
              </p:ext>
            </p:extLst>
          </p:nvPr>
        </p:nvGraphicFramePr>
        <p:xfrm>
          <a:off x="1031680" y="1281969"/>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96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9" name="Google Shape;529;p26"/>
          <p:cNvSpPr txBox="1"/>
          <p:nvPr/>
        </p:nvSpPr>
        <p:spPr>
          <a:xfrm>
            <a:off x="1028700" y="2217631"/>
            <a:ext cx="7284790"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dirty="0">
                <a:solidFill>
                  <a:srgbClr val="FFFDFC"/>
                </a:solidFill>
                <a:latin typeface="Josefin Sans"/>
                <a:sym typeface="Josefin Sans"/>
              </a:rPr>
              <a:t>STAFFING EMPLOYMENT</a:t>
            </a:r>
            <a:endParaRPr sz="6000" dirty="0"/>
          </a:p>
        </p:txBody>
      </p:sp>
      <p:sp>
        <p:nvSpPr>
          <p:cNvPr id="531" name="Google Shape;531;p26"/>
          <p:cNvSpPr txBox="1"/>
          <p:nvPr/>
        </p:nvSpPr>
        <p:spPr>
          <a:xfrm>
            <a:off x="1028700" y="4433623"/>
            <a:ext cx="7284790" cy="37810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100" dirty="0">
                <a:solidFill>
                  <a:srgbClr val="FFFFFF"/>
                </a:solidFill>
                <a:latin typeface="Josefin Sans"/>
                <a:sym typeface="Josefin Sans"/>
              </a:rPr>
              <a:t>A continued depression in labor churn will likely sustain attrition in staffing employment, driving an expected </a:t>
            </a:r>
            <a:r>
              <a:rPr lang="en-US" sz="2100" b="1" u="sng" dirty="0">
                <a:solidFill>
                  <a:srgbClr val="00FFFF"/>
                </a:solidFill>
                <a:latin typeface="Josefin Sans"/>
                <a:sym typeface="Josefin Sans"/>
              </a:rPr>
              <a:t>2.5 percent</a:t>
            </a:r>
            <a:r>
              <a:rPr lang="en-US" sz="2100" dirty="0">
                <a:solidFill>
                  <a:srgbClr val="FFFFFF"/>
                </a:solidFill>
                <a:latin typeface="Josefin Sans"/>
                <a:sym typeface="Josefin Sans"/>
              </a:rPr>
              <a:t> decline in 2025Q3 and further </a:t>
            </a:r>
            <a:r>
              <a:rPr lang="en-US" sz="2100" b="1" u="sng" dirty="0">
                <a:solidFill>
                  <a:srgbClr val="00FFFF"/>
                </a:solidFill>
                <a:latin typeface="Josefin Sans"/>
                <a:sym typeface="Josefin Sans"/>
              </a:rPr>
              <a:t>0.9 percent</a:t>
            </a:r>
            <a:r>
              <a:rPr lang="en-US" sz="2100" dirty="0">
                <a:solidFill>
                  <a:srgbClr val="FFFFFF"/>
                </a:solidFill>
                <a:latin typeface="Josefin Sans"/>
                <a:sym typeface="Josefin Sans"/>
              </a:rPr>
              <a:t> decline in 2025Q4. Light industrials is expected to bear the brunt of labor market instability and constitute the largest drag on industry employment. Pockets of growth remain in select segments of the labor market; especially high-skilled services, which will likely offset further declines in staffing employment for the rest of the year.</a:t>
            </a:r>
          </a:p>
        </p:txBody>
      </p:sp>
      <p:sp>
        <p:nvSpPr>
          <p:cNvPr id="4" name="Rectangle 3">
            <a:extLst>
              <a:ext uri="{FF2B5EF4-FFF2-40B4-BE49-F238E27FC236}">
                <a16:creationId xmlns:a16="http://schemas.microsoft.com/office/drawing/2014/main" id="{E623FF7A-398E-6409-4134-CE9D210F5CCC}"/>
              </a:ext>
            </a:extLst>
          </p:cNvPr>
          <p:cNvSpPr/>
          <p:nvPr/>
        </p:nvSpPr>
        <p:spPr>
          <a:xfrm>
            <a:off x="8316416" y="1281968"/>
            <a:ext cx="457200" cy="8490852"/>
          </a:xfrm>
          <a:prstGeom prst="rect">
            <a:avLst/>
          </a:prstGeom>
          <a:solidFill>
            <a:srgbClr val="033558"/>
          </a:solidFill>
          <a:ln>
            <a:solidFill>
              <a:srgbClr val="033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77047B9-B88A-F635-C867-4F7555573E85}"/>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AA5188-AD32-64B1-24F2-9068C2BB0D7F}"/>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A2FBBE76-4578-007C-FE44-678CEC07A585}"/>
              </a:ext>
            </a:extLst>
          </p:cNvPr>
          <p:cNvGraphicFramePr>
            <a:graphicFrameLocks noGrp="1"/>
          </p:cNvGraphicFramePr>
          <p:nvPr>
            <p:extLst>
              <p:ext uri="{D42A27DB-BD31-4B8C-83A1-F6EECF244321}">
                <p14:modId xmlns:p14="http://schemas.microsoft.com/office/powerpoint/2010/main" val="709919514"/>
              </p:ext>
            </p:extLst>
          </p:nvPr>
        </p:nvGraphicFramePr>
        <p:xfrm>
          <a:off x="8773616" y="1288086"/>
          <a:ext cx="8485632" cy="62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39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3558"/>
        </a:solidFill>
        <a:effectLst/>
      </p:bgPr>
    </p:bg>
    <p:spTree>
      <p:nvGrpSpPr>
        <p:cNvPr id="1" name="Shape 323"/>
        <p:cNvGrpSpPr/>
        <p:nvPr/>
      </p:nvGrpSpPr>
      <p:grpSpPr>
        <a:xfrm>
          <a:off x="0" y="0"/>
          <a:ext cx="0" cy="0"/>
          <a:chOff x="0" y="0"/>
          <a:chExt cx="0" cy="0"/>
        </a:xfrm>
      </p:grpSpPr>
      <p:pic>
        <p:nvPicPr>
          <p:cNvPr id="16" name="Picture 15" descr="A colorful graph on a computer screen&#10;&#10;Description automatically generated">
            <a:extLst>
              <a:ext uri="{FF2B5EF4-FFF2-40B4-BE49-F238E27FC236}">
                <a16:creationId xmlns:a16="http://schemas.microsoft.com/office/drawing/2014/main" id="{C84F799D-77E8-603B-206D-1680E5CA6E66}"/>
              </a:ext>
            </a:extLst>
          </p:cNvPr>
          <p:cNvPicPr>
            <a:picLocks noChangeAspect="1"/>
          </p:cNvPicPr>
          <p:nvPr/>
        </p:nvPicPr>
        <p:blipFill rotWithShape="1">
          <a:blip r:embed="rId3">
            <a:alphaModFix/>
          </a:blip>
          <a:srcRect l="33403" r="28284"/>
          <a:stretch/>
        </p:blipFill>
        <p:spPr>
          <a:xfrm>
            <a:off x="6566854" y="1077362"/>
            <a:ext cx="5154289" cy="9209638"/>
          </a:xfrm>
          <a:prstGeom prst="rect">
            <a:avLst/>
          </a:prstGeom>
        </p:spPr>
      </p:pic>
      <p:sp>
        <p:nvSpPr>
          <p:cNvPr id="333" name="Google Shape;333;p20"/>
          <p:cNvSpPr txBox="1"/>
          <p:nvPr/>
        </p:nvSpPr>
        <p:spPr>
          <a:xfrm>
            <a:off x="1018778" y="1647010"/>
            <a:ext cx="5398205" cy="51706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Methodology</a:t>
            </a:r>
            <a:endParaRPr sz="2800" dirty="0"/>
          </a:p>
        </p:txBody>
      </p:sp>
      <p:sp>
        <p:nvSpPr>
          <p:cNvPr id="334" name="Google Shape;334;p20"/>
          <p:cNvSpPr txBox="1"/>
          <p:nvPr/>
        </p:nvSpPr>
        <p:spPr>
          <a:xfrm>
            <a:off x="1648587" y="2202695"/>
            <a:ext cx="4768397" cy="2800767"/>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2000" b="0" i="0" u="none" strike="noStrike" cap="none" dirty="0">
                <a:solidFill>
                  <a:srgbClr val="FFFFFF"/>
                </a:solidFill>
                <a:latin typeface="Josefin Sans"/>
                <a:ea typeface="Josefin Sans"/>
                <a:cs typeface="Josefin Sans"/>
                <a:sym typeface="Josefin Sans"/>
              </a:rPr>
              <a:t>The ASA Economic &amp; Staffing Forecast synthesizes monthly data to generate real-time predictions about the current state of the economy. </a:t>
            </a:r>
            <a:r>
              <a:rPr lang="en-US" sz="2000" dirty="0">
                <a:solidFill>
                  <a:srgbClr val="FFFFFF"/>
                </a:solidFill>
                <a:latin typeface="Josefin Sans"/>
                <a:ea typeface="Josefin Sans"/>
                <a:cs typeface="Josefin Sans"/>
                <a:sym typeface="Josefin Sans"/>
              </a:rPr>
              <a:t>It is based on a dynamic factor model using principal components analysis and Bayesian estimation techniques.</a:t>
            </a:r>
            <a:endParaRPr sz="2000" dirty="0"/>
          </a:p>
        </p:txBody>
      </p:sp>
      <p:sp>
        <p:nvSpPr>
          <p:cNvPr id="335" name="Google Shape;335;p20"/>
          <p:cNvSpPr txBox="1"/>
          <p:nvPr/>
        </p:nvSpPr>
        <p:spPr>
          <a:xfrm>
            <a:off x="13226610" y="3078314"/>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Noah Yosif</a:t>
            </a:r>
            <a:endParaRPr sz="2800" dirty="0"/>
          </a:p>
        </p:txBody>
      </p:sp>
      <p:sp>
        <p:nvSpPr>
          <p:cNvPr id="336" name="Google Shape;336;p20"/>
          <p:cNvSpPr txBox="1"/>
          <p:nvPr/>
        </p:nvSpPr>
        <p:spPr>
          <a:xfrm>
            <a:off x="13226610" y="3603078"/>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Chief Economist</a:t>
            </a:r>
            <a:endParaRPr sz="1800" dirty="0"/>
          </a:p>
        </p:txBody>
      </p:sp>
      <p:sp>
        <p:nvSpPr>
          <p:cNvPr id="341" name="Google Shape;341;p20"/>
          <p:cNvSpPr txBox="1"/>
          <p:nvPr/>
        </p:nvSpPr>
        <p:spPr>
          <a:xfrm>
            <a:off x="13226610" y="5225849"/>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Tim Hulley</a:t>
            </a:r>
            <a:endParaRPr sz="2800" dirty="0"/>
          </a:p>
        </p:txBody>
      </p:sp>
      <p:sp>
        <p:nvSpPr>
          <p:cNvPr id="342" name="Google Shape;342;p20"/>
          <p:cNvSpPr txBox="1"/>
          <p:nvPr/>
        </p:nvSpPr>
        <p:spPr>
          <a:xfrm>
            <a:off x="13226610" y="5742914"/>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Associate Director of Research</a:t>
            </a:r>
            <a:endParaRPr sz="1800" dirty="0"/>
          </a:p>
        </p:txBody>
      </p:sp>
      <p:sp>
        <p:nvSpPr>
          <p:cNvPr id="346" name="Google Shape;346;p20"/>
          <p:cNvSpPr txBox="1"/>
          <p:nvPr/>
        </p:nvSpPr>
        <p:spPr>
          <a:xfrm>
            <a:off x="13226610" y="7373737"/>
            <a:ext cx="5398205"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Maxwell Aldrich</a:t>
            </a:r>
            <a:endParaRPr sz="2800" dirty="0"/>
          </a:p>
        </p:txBody>
      </p:sp>
      <p:sp>
        <p:nvSpPr>
          <p:cNvPr id="347" name="Google Shape;347;p20"/>
          <p:cNvSpPr txBox="1"/>
          <p:nvPr/>
        </p:nvSpPr>
        <p:spPr>
          <a:xfrm>
            <a:off x="13226610" y="7890802"/>
            <a:ext cx="3402883"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FFFFFF"/>
                </a:solidFill>
                <a:latin typeface="Josefin Sans"/>
                <a:ea typeface="Josefin Sans"/>
                <a:cs typeface="Josefin Sans"/>
                <a:sym typeface="Josefin Sans"/>
              </a:rPr>
              <a:t>Research Coordinator</a:t>
            </a:r>
            <a:endParaRPr sz="1800" dirty="0"/>
          </a:p>
        </p:txBody>
      </p:sp>
      <p:sp>
        <p:nvSpPr>
          <p:cNvPr id="2" name="Rectangle 1">
            <a:extLst>
              <a:ext uri="{FF2B5EF4-FFF2-40B4-BE49-F238E27FC236}">
                <a16:creationId xmlns:a16="http://schemas.microsoft.com/office/drawing/2014/main" id="{CB9CD725-BE76-DFC8-46B5-EC5A2A2456C2}"/>
              </a:ext>
            </a:extLst>
          </p:cNvPr>
          <p:cNvSpPr/>
          <p:nvPr/>
        </p:nvSpPr>
        <p:spPr>
          <a:xfrm>
            <a:off x="11328605" y="3051728"/>
            <a:ext cx="1307454" cy="1318859"/>
          </a:xfrm>
          <a:prstGeom prst="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B15C82-F7DA-9880-108B-BA062F344339}"/>
              </a:ext>
            </a:extLst>
          </p:cNvPr>
          <p:cNvSpPr/>
          <p:nvPr/>
        </p:nvSpPr>
        <p:spPr>
          <a:xfrm>
            <a:off x="11328605" y="5199616"/>
            <a:ext cx="1307454" cy="1318859"/>
          </a:xfrm>
          <a:prstGeom prst="rect">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0E7FA5-2219-0DF1-D0D6-ACFFA560D519}"/>
              </a:ext>
            </a:extLst>
          </p:cNvPr>
          <p:cNvSpPr/>
          <p:nvPr/>
        </p:nvSpPr>
        <p:spPr>
          <a:xfrm>
            <a:off x="11328605" y="7341383"/>
            <a:ext cx="1307454" cy="1318859"/>
          </a:xfrm>
          <a:prstGeom prst="rect">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33;p20">
            <a:extLst>
              <a:ext uri="{FF2B5EF4-FFF2-40B4-BE49-F238E27FC236}">
                <a16:creationId xmlns:a16="http://schemas.microsoft.com/office/drawing/2014/main" id="{CB30FC69-C96A-99E8-E1B4-F155C2D861E6}"/>
              </a:ext>
            </a:extLst>
          </p:cNvPr>
          <p:cNvSpPr txBox="1"/>
          <p:nvPr/>
        </p:nvSpPr>
        <p:spPr>
          <a:xfrm>
            <a:off x="1028700" y="5585948"/>
            <a:ext cx="5398205" cy="51706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800" b="1" i="0" u="none" strike="noStrike" cap="none" dirty="0">
                <a:solidFill>
                  <a:srgbClr val="FFFDFC"/>
                </a:solidFill>
                <a:latin typeface="Josefin Sans"/>
                <a:ea typeface="Josefin Sans"/>
                <a:cs typeface="Josefin Sans"/>
                <a:sym typeface="Josefin Sans"/>
              </a:rPr>
              <a:t>Disclaimer</a:t>
            </a:r>
            <a:endParaRPr sz="2800" dirty="0"/>
          </a:p>
        </p:txBody>
      </p:sp>
      <p:sp>
        <p:nvSpPr>
          <p:cNvPr id="8" name="Google Shape;334;p20">
            <a:extLst>
              <a:ext uri="{FF2B5EF4-FFF2-40B4-BE49-F238E27FC236}">
                <a16:creationId xmlns:a16="http://schemas.microsoft.com/office/drawing/2014/main" id="{D5BEC0FF-6BC0-573D-1EE0-16B246345C6B}"/>
              </a:ext>
            </a:extLst>
          </p:cNvPr>
          <p:cNvSpPr txBox="1"/>
          <p:nvPr/>
        </p:nvSpPr>
        <p:spPr>
          <a:xfrm>
            <a:off x="1648586" y="6103013"/>
            <a:ext cx="4768397" cy="3640997"/>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dirty="0">
                <a:solidFill>
                  <a:schemeClr val="bg1"/>
                </a:solidFill>
                <a:latin typeface="Josefin Sans" pitchFamily="2" charset="0"/>
              </a:rPr>
              <a:t>Analyses, estimates, forecasts, opinions, and other views contained within this document herein belong to the ASA Research Department. While the ASA Research Department uses many assumptions to ensure the accuracy of all analyses, estimates, forecasts, and opinions, they are not intended for any specific purpose, and any projected outcomes are not guaranteed, Changes in underlying assumptions, as well as incoming data, may foster materially different results. The analyses, estimates, forecasts, and opinions of the ASA Research Department represent those to-date, and do not necessarily reflect the views of ASA management, staff, members, and/or affiliated organizations.</a:t>
            </a:r>
            <a:endParaRPr dirty="0">
              <a:solidFill>
                <a:schemeClr val="bg1"/>
              </a:solidFill>
              <a:latin typeface="Josefin Sans" pitchFamily="2" charset="0"/>
            </a:endParaRPr>
          </a:p>
        </p:txBody>
      </p:sp>
      <p:sp>
        <p:nvSpPr>
          <p:cNvPr id="11" name="Google Shape;333;p20">
            <a:extLst>
              <a:ext uri="{FF2B5EF4-FFF2-40B4-BE49-F238E27FC236}">
                <a16:creationId xmlns:a16="http://schemas.microsoft.com/office/drawing/2014/main" id="{D858CB77-203E-B45C-1637-FA8AB705AC2F}"/>
              </a:ext>
            </a:extLst>
          </p:cNvPr>
          <p:cNvSpPr txBox="1"/>
          <p:nvPr/>
        </p:nvSpPr>
        <p:spPr>
          <a:xfrm>
            <a:off x="11871013" y="2396198"/>
            <a:ext cx="4892872"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2800" b="1" dirty="0">
                <a:solidFill>
                  <a:srgbClr val="FFFDFC"/>
                </a:solidFill>
                <a:latin typeface="Josefin Sans"/>
                <a:sym typeface="Josefin Sans"/>
              </a:rPr>
              <a:t>ASA Research Department</a:t>
            </a:r>
            <a:endParaRPr sz="2800" dirty="0"/>
          </a:p>
        </p:txBody>
      </p:sp>
      <p:sp>
        <p:nvSpPr>
          <p:cNvPr id="19" name="Rectangle 18">
            <a:extLst>
              <a:ext uri="{FF2B5EF4-FFF2-40B4-BE49-F238E27FC236}">
                <a16:creationId xmlns:a16="http://schemas.microsoft.com/office/drawing/2014/main" id="{DFDF772E-FCB2-9237-BAF3-213D1AA77469}"/>
              </a:ext>
            </a:extLst>
          </p:cNvPr>
          <p:cNvSpPr/>
          <p:nvPr/>
        </p:nvSpPr>
        <p:spPr>
          <a:xfrm>
            <a:off x="1028700"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5822D5-333F-1DFA-4F92-924B5E26C9C2}"/>
              </a:ext>
            </a:extLst>
          </p:cNvPr>
          <p:cNvSpPr/>
          <p:nvPr/>
        </p:nvSpPr>
        <p:spPr>
          <a:xfrm>
            <a:off x="14107834" y="264398"/>
            <a:ext cx="3151414" cy="552547"/>
          </a:xfrm>
          <a:prstGeom prst="rect">
            <a:avLst/>
          </a:prstGeom>
          <a:solidFill>
            <a:srgbClr val="0335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61EAC755D56448CF2E56A319863DC" ma:contentTypeVersion="17" ma:contentTypeDescription="Create a new document." ma:contentTypeScope="" ma:versionID="7c39365dced82c8963bf5df9d2d1eea8">
  <xsd:schema xmlns:xsd="http://www.w3.org/2001/XMLSchema" xmlns:xs="http://www.w3.org/2001/XMLSchema" xmlns:p="http://schemas.microsoft.com/office/2006/metadata/properties" xmlns:ns2="e2cd9076-4690-4a3d-8dd5-f56d2441c76b" xmlns:ns3="175ef48d-f1ce-42e8-b819-87e511ff5b65" targetNamespace="http://schemas.microsoft.com/office/2006/metadata/properties" ma:root="true" ma:fieldsID="a900e02ab2499151fa8c348d779f40fa" ns2:_="" ns3:_="">
    <xsd:import namespace="e2cd9076-4690-4a3d-8dd5-f56d2441c76b"/>
    <xsd:import namespace="175ef48d-f1ce-42e8-b819-87e511ff5b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d9076-4690-4a3d-8dd5-f56d2441c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f892d4-fbcd-4589-b7c6-0eca881ca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5ef48d-f1ce-42e8-b819-87e511ff5b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c255281-b2bd-4608-a60e-374a154d6014}" ma:internalName="TaxCatchAll" ma:showField="CatchAllData" ma:web="175ef48d-f1ce-42e8-b819-87e511ff5b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cd9076-4690-4a3d-8dd5-f56d2441c76b">
      <Terms xmlns="http://schemas.microsoft.com/office/infopath/2007/PartnerControls"/>
    </lcf76f155ced4ddcb4097134ff3c332f>
    <TaxCatchAll xmlns="175ef48d-f1ce-42e8-b819-87e511ff5b65" xsi:nil="true"/>
  </documentManagement>
</p:properties>
</file>

<file path=customXml/itemProps1.xml><?xml version="1.0" encoding="utf-8"?>
<ds:datastoreItem xmlns:ds="http://schemas.openxmlformats.org/officeDocument/2006/customXml" ds:itemID="{C9744502-F8F6-496B-9AD0-CD662E3BBCF7}"/>
</file>

<file path=customXml/itemProps2.xml><?xml version="1.0" encoding="utf-8"?>
<ds:datastoreItem xmlns:ds="http://schemas.openxmlformats.org/officeDocument/2006/customXml" ds:itemID="{43C6A85B-8B7A-42E9-9A00-72AD15DFDA2F}"/>
</file>

<file path=customXml/itemProps3.xml><?xml version="1.0" encoding="utf-8"?>
<ds:datastoreItem xmlns:ds="http://schemas.openxmlformats.org/officeDocument/2006/customXml" ds:itemID="{2E1DFD60-F191-4E8E-9326-CD057A5198EF}"/>
</file>

<file path=docProps/app.xml><?xml version="1.0" encoding="utf-8"?>
<Properties xmlns="http://schemas.openxmlformats.org/officeDocument/2006/extended-properties" xmlns:vt="http://schemas.openxmlformats.org/officeDocument/2006/docPropsVTypes">
  <TotalTime>9440</TotalTime>
  <Words>666</Words>
  <Application>Microsoft Office PowerPoint</Application>
  <PresentationFormat>Custom</PresentationFormat>
  <Paragraphs>41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Josefin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Yosif</dc:creator>
  <cp:lastModifiedBy>Maxwell Aldrich</cp:lastModifiedBy>
  <cp:revision>11</cp:revision>
  <dcterms:modified xsi:type="dcterms:W3CDTF">2025-09-08T17:35:09Z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0x010100BC761EAC755D56448CF2E56A319863DC</vt:lpwstr>
  </property>
</Properties>
</file>